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handoutMasterIdLst>
    <p:handoutMasterId r:id="rId32"/>
  </p:handoutMasterIdLst>
  <p:sldIdLst>
    <p:sldId id="256" r:id="rId6"/>
    <p:sldId id="257" r:id="rId7"/>
    <p:sldId id="258" r:id="rId8"/>
    <p:sldId id="270" r:id="rId9"/>
    <p:sldId id="284" r:id="rId10"/>
    <p:sldId id="277" r:id="rId11"/>
    <p:sldId id="273" r:id="rId12"/>
    <p:sldId id="275" r:id="rId13"/>
    <p:sldId id="278" r:id="rId14"/>
    <p:sldId id="279" r:id="rId15"/>
    <p:sldId id="271" r:id="rId16"/>
    <p:sldId id="281" r:id="rId17"/>
    <p:sldId id="259" r:id="rId18"/>
    <p:sldId id="261" r:id="rId19"/>
    <p:sldId id="262" r:id="rId20"/>
    <p:sldId id="263" r:id="rId21"/>
    <p:sldId id="264" r:id="rId22"/>
    <p:sldId id="265" r:id="rId23"/>
    <p:sldId id="268" r:id="rId24"/>
    <p:sldId id="266" r:id="rId25"/>
    <p:sldId id="267" r:id="rId26"/>
    <p:sldId id="269" r:id="rId27"/>
    <p:sldId id="280" r:id="rId28"/>
    <p:sldId id="282" r:id="rId29"/>
    <p:sldId id="283" r:id="rId30"/>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C6600"/>
    <a:srgbClr val="CC3300"/>
    <a:srgbClr val="FFCC00"/>
    <a:srgbClr val="336699"/>
    <a:srgbClr val="3366CC"/>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0110" autoAdjust="0"/>
  </p:normalViewPr>
  <p:slideViewPr>
    <p:cSldViewPr>
      <p:cViewPr varScale="1">
        <p:scale>
          <a:sx n="96" d="100"/>
          <a:sy n="96" d="100"/>
        </p:scale>
        <p:origin x="42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84C64-4CBF-4083-AD02-E9F279875B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9E4D64-08DB-45DE-AEC9-25A75484FC76}">
      <dgm:prSet phldrT="[Text]"/>
      <dgm:spPr/>
      <dgm:t>
        <a:bodyPr/>
        <a:lstStyle/>
        <a:p>
          <a:r>
            <a:rPr lang="en-US" dirty="0">
              <a:solidFill>
                <a:schemeClr val="accent3">
                  <a:lumMod val="20000"/>
                  <a:lumOff val="80000"/>
                </a:schemeClr>
              </a:solidFill>
            </a:rPr>
            <a:t>Scholarships</a:t>
          </a:r>
        </a:p>
      </dgm:t>
    </dgm:pt>
    <dgm:pt modelId="{F636CA0E-B288-4EFE-B338-8FF51EE1EA89}" type="parTrans" cxnId="{1209013D-D1A4-4C42-A214-017262560DFA}">
      <dgm:prSet/>
      <dgm:spPr/>
      <dgm:t>
        <a:bodyPr/>
        <a:lstStyle/>
        <a:p>
          <a:endParaRPr lang="en-US"/>
        </a:p>
      </dgm:t>
    </dgm:pt>
    <dgm:pt modelId="{9EA0A4E3-C8EE-4FD9-A308-4ED94E3C67EB}" type="sibTrans" cxnId="{1209013D-D1A4-4C42-A214-017262560DFA}">
      <dgm:prSet/>
      <dgm:spPr/>
      <dgm:t>
        <a:bodyPr/>
        <a:lstStyle/>
        <a:p>
          <a:endParaRPr lang="en-US"/>
        </a:p>
      </dgm:t>
    </dgm:pt>
    <dgm:pt modelId="{15277B3F-6345-4286-8347-F38FC0C40E8B}">
      <dgm:prSet phldrT="[Text]"/>
      <dgm:spPr/>
      <dgm:t>
        <a:bodyPr/>
        <a:lstStyle/>
        <a:p>
          <a:r>
            <a:rPr lang="en-US" dirty="0"/>
            <a:t>Gift aid</a:t>
          </a:r>
        </a:p>
      </dgm:t>
    </dgm:pt>
    <dgm:pt modelId="{65605C2E-B785-4E5B-806E-8E1735B0C2C9}" type="parTrans" cxnId="{1615EADF-DF8F-4E9D-916B-F1EBB1B80376}">
      <dgm:prSet/>
      <dgm:spPr/>
      <dgm:t>
        <a:bodyPr/>
        <a:lstStyle/>
        <a:p>
          <a:endParaRPr lang="en-US"/>
        </a:p>
      </dgm:t>
    </dgm:pt>
    <dgm:pt modelId="{5DCEFF68-BE6A-447D-8B6C-C30C2C34D342}" type="sibTrans" cxnId="{1615EADF-DF8F-4E9D-916B-F1EBB1B80376}">
      <dgm:prSet/>
      <dgm:spPr/>
      <dgm:t>
        <a:bodyPr/>
        <a:lstStyle/>
        <a:p>
          <a:endParaRPr lang="en-US"/>
        </a:p>
      </dgm:t>
    </dgm:pt>
    <dgm:pt modelId="{A3B4A222-193A-4538-9C54-DF7149A5F606}">
      <dgm:prSet phldrT="[Text]"/>
      <dgm:spPr/>
      <dgm:t>
        <a:bodyPr/>
        <a:lstStyle/>
        <a:p>
          <a:r>
            <a:rPr lang="en-US" dirty="0"/>
            <a:t>From College/University and outside sources</a:t>
          </a:r>
        </a:p>
      </dgm:t>
    </dgm:pt>
    <dgm:pt modelId="{AEF4B56C-8DB3-4612-86D4-17B5FD087F23}" type="parTrans" cxnId="{8C15AA94-8F8A-4900-A2E1-AED5FF2E15E1}">
      <dgm:prSet/>
      <dgm:spPr/>
      <dgm:t>
        <a:bodyPr/>
        <a:lstStyle/>
        <a:p>
          <a:endParaRPr lang="en-US"/>
        </a:p>
      </dgm:t>
    </dgm:pt>
    <dgm:pt modelId="{3E19048E-E118-46E1-BA3A-469C3A3BFC22}" type="sibTrans" cxnId="{8C15AA94-8F8A-4900-A2E1-AED5FF2E15E1}">
      <dgm:prSet/>
      <dgm:spPr/>
      <dgm:t>
        <a:bodyPr/>
        <a:lstStyle/>
        <a:p>
          <a:endParaRPr lang="en-US"/>
        </a:p>
      </dgm:t>
    </dgm:pt>
    <dgm:pt modelId="{81590DA8-DEDF-4ECD-BC62-840B6121AE96}">
      <dgm:prSet phldrT="[Text]"/>
      <dgm:spPr/>
      <dgm:t>
        <a:bodyPr/>
        <a:lstStyle/>
        <a:p>
          <a:r>
            <a:rPr lang="en-US" dirty="0">
              <a:solidFill>
                <a:schemeClr val="accent3">
                  <a:lumMod val="20000"/>
                  <a:lumOff val="80000"/>
                </a:schemeClr>
              </a:solidFill>
            </a:rPr>
            <a:t>Grants</a:t>
          </a:r>
        </a:p>
      </dgm:t>
    </dgm:pt>
    <dgm:pt modelId="{329AA91B-81B4-4A59-B783-4F7C71D53F4D}" type="parTrans" cxnId="{85B329FF-67EA-4E03-84EE-D133C294ED7A}">
      <dgm:prSet/>
      <dgm:spPr/>
      <dgm:t>
        <a:bodyPr/>
        <a:lstStyle/>
        <a:p>
          <a:endParaRPr lang="en-US"/>
        </a:p>
      </dgm:t>
    </dgm:pt>
    <dgm:pt modelId="{A76C4B98-B26D-46EC-AFAA-E0375CB775D8}" type="sibTrans" cxnId="{85B329FF-67EA-4E03-84EE-D133C294ED7A}">
      <dgm:prSet/>
      <dgm:spPr/>
      <dgm:t>
        <a:bodyPr/>
        <a:lstStyle/>
        <a:p>
          <a:endParaRPr lang="en-US"/>
        </a:p>
      </dgm:t>
    </dgm:pt>
    <dgm:pt modelId="{49C0E47F-0A01-40AD-AEED-A53854943906}">
      <dgm:prSet phldrT="[Text]"/>
      <dgm:spPr/>
      <dgm:t>
        <a:bodyPr/>
        <a:lstStyle/>
        <a:p>
          <a:r>
            <a:rPr lang="en-US" dirty="0"/>
            <a:t>Gift aid</a:t>
          </a:r>
        </a:p>
      </dgm:t>
    </dgm:pt>
    <dgm:pt modelId="{F3DBE1C6-4645-4DF9-B434-8CCFE82ADCB3}" type="parTrans" cxnId="{4321B6DA-C403-45D8-837C-523DBE3A703D}">
      <dgm:prSet/>
      <dgm:spPr/>
      <dgm:t>
        <a:bodyPr/>
        <a:lstStyle/>
        <a:p>
          <a:endParaRPr lang="en-US"/>
        </a:p>
      </dgm:t>
    </dgm:pt>
    <dgm:pt modelId="{43D34EBB-1D19-4ED1-8CBD-19F6E49F0E7F}" type="sibTrans" cxnId="{4321B6DA-C403-45D8-837C-523DBE3A703D}">
      <dgm:prSet/>
      <dgm:spPr/>
      <dgm:t>
        <a:bodyPr/>
        <a:lstStyle/>
        <a:p>
          <a:endParaRPr lang="en-US"/>
        </a:p>
      </dgm:t>
    </dgm:pt>
    <dgm:pt modelId="{2FF9F189-398B-4CD8-BEBA-DE7A513C142E}">
      <dgm:prSet phldrT="[Text]"/>
      <dgm:spPr/>
      <dgm:t>
        <a:bodyPr/>
        <a:lstStyle/>
        <a:p>
          <a:r>
            <a:rPr lang="en-US" dirty="0"/>
            <a:t>From Federal/State Government and/or College/University</a:t>
          </a:r>
        </a:p>
      </dgm:t>
    </dgm:pt>
    <dgm:pt modelId="{36E7F310-2D3B-4076-A7BE-5E443BAE248C}" type="parTrans" cxnId="{8C1BA374-7D65-4C2F-A280-8CE81E6EC24C}">
      <dgm:prSet/>
      <dgm:spPr/>
      <dgm:t>
        <a:bodyPr/>
        <a:lstStyle/>
        <a:p>
          <a:endParaRPr lang="en-US"/>
        </a:p>
      </dgm:t>
    </dgm:pt>
    <dgm:pt modelId="{8AC19635-0335-4AD3-89B6-142970869B9E}" type="sibTrans" cxnId="{8C1BA374-7D65-4C2F-A280-8CE81E6EC24C}">
      <dgm:prSet/>
      <dgm:spPr/>
      <dgm:t>
        <a:bodyPr/>
        <a:lstStyle/>
        <a:p>
          <a:endParaRPr lang="en-US"/>
        </a:p>
      </dgm:t>
    </dgm:pt>
    <dgm:pt modelId="{24E89112-FCB3-4831-AC1A-FD2335125423}">
      <dgm:prSet phldrT="[Text]"/>
      <dgm:spPr/>
      <dgm:t>
        <a:bodyPr/>
        <a:lstStyle/>
        <a:p>
          <a:r>
            <a:rPr lang="en-US" dirty="0">
              <a:solidFill>
                <a:schemeClr val="accent3">
                  <a:lumMod val="20000"/>
                  <a:lumOff val="80000"/>
                </a:schemeClr>
              </a:solidFill>
            </a:rPr>
            <a:t>Loans</a:t>
          </a:r>
        </a:p>
      </dgm:t>
    </dgm:pt>
    <dgm:pt modelId="{A9276B2C-E1BE-4C8E-B799-866C4E0BA5B0}" type="parTrans" cxnId="{E5103E91-ADE0-479C-9C5F-CC5223CE6BE1}">
      <dgm:prSet/>
      <dgm:spPr/>
      <dgm:t>
        <a:bodyPr/>
        <a:lstStyle/>
        <a:p>
          <a:endParaRPr lang="en-US"/>
        </a:p>
      </dgm:t>
    </dgm:pt>
    <dgm:pt modelId="{FE5B2000-43CE-4AC8-8736-22EE0275B6BF}" type="sibTrans" cxnId="{E5103E91-ADE0-479C-9C5F-CC5223CE6BE1}">
      <dgm:prSet/>
      <dgm:spPr/>
      <dgm:t>
        <a:bodyPr/>
        <a:lstStyle/>
        <a:p>
          <a:endParaRPr lang="en-US"/>
        </a:p>
      </dgm:t>
    </dgm:pt>
    <dgm:pt modelId="{C5677E44-670D-480D-94F9-0C9949D006D8}">
      <dgm:prSet phldrT="[Text]"/>
      <dgm:spPr/>
      <dgm:t>
        <a:bodyPr/>
        <a:lstStyle/>
        <a:p>
          <a:r>
            <a:rPr lang="en-US" dirty="0"/>
            <a:t>Self-help aid</a:t>
          </a:r>
        </a:p>
      </dgm:t>
    </dgm:pt>
    <dgm:pt modelId="{FAE61E94-4499-4154-B53D-2DDF7281C0BF}" type="parTrans" cxnId="{03E9F3DA-53F1-4C72-A0A3-18F29E8AC092}">
      <dgm:prSet/>
      <dgm:spPr/>
      <dgm:t>
        <a:bodyPr/>
        <a:lstStyle/>
        <a:p>
          <a:endParaRPr lang="en-US"/>
        </a:p>
      </dgm:t>
    </dgm:pt>
    <dgm:pt modelId="{B0CA798E-5E6D-49EE-AFCE-7458100D8A1C}" type="sibTrans" cxnId="{03E9F3DA-53F1-4C72-A0A3-18F29E8AC092}">
      <dgm:prSet/>
      <dgm:spPr/>
      <dgm:t>
        <a:bodyPr/>
        <a:lstStyle/>
        <a:p>
          <a:endParaRPr lang="en-US"/>
        </a:p>
      </dgm:t>
    </dgm:pt>
    <dgm:pt modelId="{F33FCB97-BCAC-4A3F-8827-4511CE9020C3}">
      <dgm:prSet phldrT="[Text]"/>
      <dgm:spPr/>
      <dgm:t>
        <a:bodyPr/>
        <a:lstStyle/>
        <a:p>
          <a:r>
            <a:rPr lang="en-US" dirty="0"/>
            <a:t>Federal, Private, and/or College/University</a:t>
          </a:r>
        </a:p>
      </dgm:t>
    </dgm:pt>
    <dgm:pt modelId="{5E1A1827-A10D-49D0-8BA9-4C1720937CF8}" type="parTrans" cxnId="{06DE1E75-9945-4739-B335-9DE9109B3C05}">
      <dgm:prSet/>
      <dgm:spPr/>
      <dgm:t>
        <a:bodyPr/>
        <a:lstStyle/>
        <a:p>
          <a:endParaRPr lang="en-US"/>
        </a:p>
      </dgm:t>
    </dgm:pt>
    <dgm:pt modelId="{2EBF791E-EDD3-474D-AF04-3A3A822C4EF8}" type="sibTrans" cxnId="{06DE1E75-9945-4739-B335-9DE9109B3C05}">
      <dgm:prSet/>
      <dgm:spPr/>
      <dgm:t>
        <a:bodyPr/>
        <a:lstStyle/>
        <a:p>
          <a:endParaRPr lang="en-US"/>
        </a:p>
      </dgm:t>
    </dgm:pt>
    <dgm:pt modelId="{0C2EC440-6EDF-4A65-8C93-34E565CBBA84}">
      <dgm:prSet phldrT="[Text]"/>
      <dgm:spPr/>
      <dgm:t>
        <a:bodyPr/>
        <a:lstStyle/>
        <a:p>
          <a:r>
            <a:rPr lang="en-US" dirty="0">
              <a:solidFill>
                <a:schemeClr val="accent3">
                  <a:lumMod val="20000"/>
                  <a:lumOff val="80000"/>
                </a:schemeClr>
              </a:solidFill>
            </a:rPr>
            <a:t>Student Employment</a:t>
          </a:r>
        </a:p>
      </dgm:t>
    </dgm:pt>
    <dgm:pt modelId="{762E1672-BEEF-493A-8FDE-4652F1B58914}" type="parTrans" cxnId="{9AB6CB98-AF5C-463D-A932-33A270E918DC}">
      <dgm:prSet/>
      <dgm:spPr/>
      <dgm:t>
        <a:bodyPr/>
        <a:lstStyle/>
        <a:p>
          <a:endParaRPr lang="en-US"/>
        </a:p>
      </dgm:t>
    </dgm:pt>
    <dgm:pt modelId="{15789DA3-D48F-4240-807B-4FCC85740E7A}" type="sibTrans" cxnId="{9AB6CB98-AF5C-463D-A932-33A270E918DC}">
      <dgm:prSet/>
      <dgm:spPr/>
      <dgm:t>
        <a:bodyPr/>
        <a:lstStyle/>
        <a:p>
          <a:endParaRPr lang="en-US"/>
        </a:p>
      </dgm:t>
    </dgm:pt>
    <dgm:pt modelId="{31FC8873-6929-46C1-BD97-42E1DF4300FD}">
      <dgm:prSet phldrT="[Text]"/>
      <dgm:spPr/>
      <dgm:t>
        <a:bodyPr/>
        <a:lstStyle/>
        <a:p>
          <a:r>
            <a:rPr lang="en-US" dirty="0"/>
            <a:t>Self-help aid</a:t>
          </a:r>
        </a:p>
      </dgm:t>
    </dgm:pt>
    <dgm:pt modelId="{D1A1F017-6CCC-4ABE-B353-86103216BB8A}" type="parTrans" cxnId="{A492B218-6671-4BFA-B897-DAC963463E39}">
      <dgm:prSet/>
      <dgm:spPr/>
      <dgm:t>
        <a:bodyPr/>
        <a:lstStyle/>
        <a:p>
          <a:endParaRPr lang="en-US"/>
        </a:p>
      </dgm:t>
    </dgm:pt>
    <dgm:pt modelId="{C10A878D-2D74-40D9-8C98-9B3514D0BCEC}" type="sibTrans" cxnId="{A492B218-6671-4BFA-B897-DAC963463E39}">
      <dgm:prSet/>
      <dgm:spPr/>
      <dgm:t>
        <a:bodyPr/>
        <a:lstStyle/>
        <a:p>
          <a:endParaRPr lang="en-US"/>
        </a:p>
      </dgm:t>
    </dgm:pt>
    <dgm:pt modelId="{459DF538-3938-4ECD-A847-847D6130B289}">
      <dgm:prSet phldrT="[Text]"/>
      <dgm:spPr/>
      <dgm:t>
        <a:bodyPr/>
        <a:lstStyle/>
        <a:p>
          <a:r>
            <a:rPr lang="en-US" dirty="0"/>
            <a:t>Federal Work Study/Campus employment</a:t>
          </a:r>
        </a:p>
      </dgm:t>
    </dgm:pt>
    <dgm:pt modelId="{D35EB52F-8F56-4258-9541-E5D1B5F6CC32}" type="parTrans" cxnId="{559B319B-F959-4D7C-88BE-8E5601F2C683}">
      <dgm:prSet/>
      <dgm:spPr/>
      <dgm:t>
        <a:bodyPr/>
        <a:lstStyle/>
        <a:p>
          <a:endParaRPr lang="en-US"/>
        </a:p>
      </dgm:t>
    </dgm:pt>
    <dgm:pt modelId="{8B5F1073-17F5-472A-8018-B58870909718}" type="sibTrans" cxnId="{559B319B-F959-4D7C-88BE-8E5601F2C683}">
      <dgm:prSet/>
      <dgm:spPr/>
      <dgm:t>
        <a:bodyPr/>
        <a:lstStyle/>
        <a:p>
          <a:endParaRPr lang="en-US"/>
        </a:p>
      </dgm:t>
    </dgm:pt>
    <dgm:pt modelId="{9255E831-5CC2-4C68-9169-99FE94D8F542}" type="pres">
      <dgm:prSet presAssocID="{C3084C64-4CBF-4083-AD02-E9F279875BE2}" presName="Name0" presStyleCnt="0">
        <dgm:presLayoutVars>
          <dgm:dir/>
          <dgm:animLvl val="lvl"/>
          <dgm:resizeHandles val="exact"/>
        </dgm:presLayoutVars>
      </dgm:prSet>
      <dgm:spPr/>
    </dgm:pt>
    <dgm:pt modelId="{C4370D33-38D6-4C6D-85DF-90FCD58E850F}" type="pres">
      <dgm:prSet presAssocID="{3C9E4D64-08DB-45DE-AEC9-25A75484FC76}" presName="linNode" presStyleCnt="0"/>
      <dgm:spPr/>
    </dgm:pt>
    <dgm:pt modelId="{16F24A3D-DBA6-49F8-8362-DFA9C8FDADE7}" type="pres">
      <dgm:prSet presAssocID="{3C9E4D64-08DB-45DE-AEC9-25A75484FC76}" presName="parentText" presStyleLbl="node1" presStyleIdx="0" presStyleCnt="4">
        <dgm:presLayoutVars>
          <dgm:chMax val="1"/>
          <dgm:bulletEnabled val="1"/>
        </dgm:presLayoutVars>
      </dgm:prSet>
      <dgm:spPr/>
    </dgm:pt>
    <dgm:pt modelId="{7F526983-FA99-4257-8D2D-256540F3809D}" type="pres">
      <dgm:prSet presAssocID="{3C9E4D64-08DB-45DE-AEC9-25A75484FC76}" presName="descendantText" presStyleLbl="alignAccFollowNode1" presStyleIdx="0" presStyleCnt="4">
        <dgm:presLayoutVars>
          <dgm:bulletEnabled val="1"/>
        </dgm:presLayoutVars>
      </dgm:prSet>
      <dgm:spPr/>
    </dgm:pt>
    <dgm:pt modelId="{08A36087-CD49-4E84-B284-7C213828A55F}" type="pres">
      <dgm:prSet presAssocID="{9EA0A4E3-C8EE-4FD9-A308-4ED94E3C67EB}" presName="sp" presStyleCnt="0"/>
      <dgm:spPr/>
    </dgm:pt>
    <dgm:pt modelId="{5148C049-FFC2-4E1E-9B63-46045C65CFC4}" type="pres">
      <dgm:prSet presAssocID="{81590DA8-DEDF-4ECD-BC62-840B6121AE96}" presName="linNode" presStyleCnt="0"/>
      <dgm:spPr/>
    </dgm:pt>
    <dgm:pt modelId="{3EDF63CD-E06E-4EAE-92BC-741AECE568BE}" type="pres">
      <dgm:prSet presAssocID="{81590DA8-DEDF-4ECD-BC62-840B6121AE96}" presName="parentText" presStyleLbl="node1" presStyleIdx="1" presStyleCnt="4">
        <dgm:presLayoutVars>
          <dgm:chMax val="1"/>
          <dgm:bulletEnabled val="1"/>
        </dgm:presLayoutVars>
      </dgm:prSet>
      <dgm:spPr/>
    </dgm:pt>
    <dgm:pt modelId="{D812150B-6ACF-4F07-85B3-D967F5C9FE17}" type="pres">
      <dgm:prSet presAssocID="{81590DA8-DEDF-4ECD-BC62-840B6121AE96}" presName="descendantText" presStyleLbl="alignAccFollowNode1" presStyleIdx="1" presStyleCnt="4">
        <dgm:presLayoutVars>
          <dgm:bulletEnabled val="1"/>
        </dgm:presLayoutVars>
      </dgm:prSet>
      <dgm:spPr/>
    </dgm:pt>
    <dgm:pt modelId="{019B8C86-3EF8-4501-BEBB-61A7C4B95923}" type="pres">
      <dgm:prSet presAssocID="{A76C4B98-B26D-46EC-AFAA-E0375CB775D8}" presName="sp" presStyleCnt="0"/>
      <dgm:spPr/>
    </dgm:pt>
    <dgm:pt modelId="{1D05003C-8F0D-46C8-B624-8F96754CC75E}" type="pres">
      <dgm:prSet presAssocID="{24E89112-FCB3-4831-AC1A-FD2335125423}" presName="linNode" presStyleCnt="0"/>
      <dgm:spPr/>
    </dgm:pt>
    <dgm:pt modelId="{F9A9748C-D7D9-4160-96C4-8ABA1B604D88}" type="pres">
      <dgm:prSet presAssocID="{24E89112-FCB3-4831-AC1A-FD2335125423}" presName="parentText" presStyleLbl="node1" presStyleIdx="2" presStyleCnt="4">
        <dgm:presLayoutVars>
          <dgm:chMax val="1"/>
          <dgm:bulletEnabled val="1"/>
        </dgm:presLayoutVars>
      </dgm:prSet>
      <dgm:spPr/>
    </dgm:pt>
    <dgm:pt modelId="{1D568857-3D0A-4AEF-B2C9-A0FF83F5BCE7}" type="pres">
      <dgm:prSet presAssocID="{24E89112-FCB3-4831-AC1A-FD2335125423}" presName="descendantText" presStyleLbl="alignAccFollowNode1" presStyleIdx="2" presStyleCnt="4">
        <dgm:presLayoutVars>
          <dgm:bulletEnabled val="1"/>
        </dgm:presLayoutVars>
      </dgm:prSet>
      <dgm:spPr/>
    </dgm:pt>
    <dgm:pt modelId="{32D79839-AB29-475A-A65A-7DD2D1DB89DA}" type="pres">
      <dgm:prSet presAssocID="{FE5B2000-43CE-4AC8-8736-22EE0275B6BF}" presName="sp" presStyleCnt="0"/>
      <dgm:spPr/>
    </dgm:pt>
    <dgm:pt modelId="{D85C6A9A-6D0D-42ED-9D2E-DC35F006E45F}" type="pres">
      <dgm:prSet presAssocID="{0C2EC440-6EDF-4A65-8C93-34E565CBBA84}" presName="linNode" presStyleCnt="0"/>
      <dgm:spPr/>
    </dgm:pt>
    <dgm:pt modelId="{F6B687CD-A4E5-45C2-A52E-A4F7F9F449BE}" type="pres">
      <dgm:prSet presAssocID="{0C2EC440-6EDF-4A65-8C93-34E565CBBA84}" presName="parentText" presStyleLbl="node1" presStyleIdx="3" presStyleCnt="4">
        <dgm:presLayoutVars>
          <dgm:chMax val="1"/>
          <dgm:bulletEnabled val="1"/>
        </dgm:presLayoutVars>
      </dgm:prSet>
      <dgm:spPr/>
    </dgm:pt>
    <dgm:pt modelId="{F6403150-B7C7-4109-8874-7C91C5CA54A3}" type="pres">
      <dgm:prSet presAssocID="{0C2EC440-6EDF-4A65-8C93-34E565CBBA84}" presName="descendantText" presStyleLbl="alignAccFollowNode1" presStyleIdx="3" presStyleCnt="4">
        <dgm:presLayoutVars>
          <dgm:bulletEnabled val="1"/>
        </dgm:presLayoutVars>
      </dgm:prSet>
      <dgm:spPr/>
    </dgm:pt>
  </dgm:ptLst>
  <dgm:cxnLst>
    <dgm:cxn modelId="{2FA78F00-9058-4E64-A942-91D922C6AED7}" type="presOf" srcId="{C3084C64-4CBF-4083-AD02-E9F279875BE2}" destId="{9255E831-5CC2-4C68-9169-99FE94D8F542}" srcOrd="0" destOrd="0" presId="urn:microsoft.com/office/officeart/2005/8/layout/vList5"/>
    <dgm:cxn modelId="{CCACA814-043E-45A9-8367-B2BF9204B451}" type="presOf" srcId="{24E89112-FCB3-4831-AC1A-FD2335125423}" destId="{F9A9748C-D7D9-4160-96C4-8ABA1B604D88}" srcOrd="0" destOrd="0" presId="urn:microsoft.com/office/officeart/2005/8/layout/vList5"/>
    <dgm:cxn modelId="{A492B218-6671-4BFA-B897-DAC963463E39}" srcId="{0C2EC440-6EDF-4A65-8C93-34E565CBBA84}" destId="{31FC8873-6929-46C1-BD97-42E1DF4300FD}" srcOrd="0" destOrd="0" parTransId="{D1A1F017-6CCC-4ABE-B353-86103216BB8A}" sibTransId="{C10A878D-2D74-40D9-8C98-9B3514D0BCEC}"/>
    <dgm:cxn modelId="{1209013D-D1A4-4C42-A214-017262560DFA}" srcId="{C3084C64-4CBF-4083-AD02-E9F279875BE2}" destId="{3C9E4D64-08DB-45DE-AEC9-25A75484FC76}" srcOrd="0" destOrd="0" parTransId="{F636CA0E-B288-4EFE-B338-8FF51EE1EA89}" sibTransId="{9EA0A4E3-C8EE-4FD9-A308-4ED94E3C67EB}"/>
    <dgm:cxn modelId="{4C93BA4E-0EFE-4C61-8F85-93503741EB0B}" type="presOf" srcId="{49C0E47F-0A01-40AD-AEED-A53854943906}" destId="{D812150B-6ACF-4F07-85B3-D967F5C9FE17}" srcOrd="0" destOrd="0" presId="urn:microsoft.com/office/officeart/2005/8/layout/vList5"/>
    <dgm:cxn modelId="{CF213073-E99E-4146-85E0-127E81636D10}" type="presOf" srcId="{3C9E4D64-08DB-45DE-AEC9-25A75484FC76}" destId="{16F24A3D-DBA6-49F8-8362-DFA9C8FDADE7}" srcOrd="0" destOrd="0" presId="urn:microsoft.com/office/officeart/2005/8/layout/vList5"/>
    <dgm:cxn modelId="{8C1BA374-7D65-4C2F-A280-8CE81E6EC24C}" srcId="{81590DA8-DEDF-4ECD-BC62-840B6121AE96}" destId="{2FF9F189-398B-4CD8-BEBA-DE7A513C142E}" srcOrd="1" destOrd="0" parTransId="{36E7F310-2D3B-4076-A7BE-5E443BAE248C}" sibTransId="{8AC19635-0335-4AD3-89B6-142970869B9E}"/>
    <dgm:cxn modelId="{06DE1E75-9945-4739-B335-9DE9109B3C05}" srcId="{24E89112-FCB3-4831-AC1A-FD2335125423}" destId="{F33FCB97-BCAC-4A3F-8827-4511CE9020C3}" srcOrd="1" destOrd="0" parTransId="{5E1A1827-A10D-49D0-8BA9-4C1720937CF8}" sibTransId="{2EBF791E-EDD3-474D-AF04-3A3A822C4EF8}"/>
    <dgm:cxn modelId="{5447E678-4DA1-43FE-97B1-F13A137184A0}" type="presOf" srcId="{15277B3F-6345-4286-8347-F38FC0C40E8B}" destId="{7F526983-FA99-4257-8D2D-256540F3809D}" srcOrd="0" destOrd="0" presId="urn:microsoft.com/office/officeart/2005/8/layout/vList5"/>
    <dgm:cxn modelId="{6C5FF689-8740-4C2A-ACE8-FAF4501C0A6C}" type="presOf" srcId="{A3B4A222-193A-4538-9C54-DF7149A5F606}" destId="{7F526983-FA99-4257-8D2D-256540F3809D}" srcOrd="0" destOrd="1" presId="urn:microsoft.com/office/officeart/2005/8/layout/vList5"/>
    <dgm:cxn modelId="{7D7AC68B-7A2E-465B-93CA-5C567BF35101}" type="presOf" srcId="{C5677E44-670D-480D-94F9-0C9949D006D8}" destId="{1D568857-3D0A-4AEF-B2C9-A0FF83F5BCE7}" srcOrd="0" destOrd="0" presId="urn:microsoft.com/office/officeart/2005/8/layout/vList5"/>
    <dgm:cxn modelId="{E5103E91-ADE0-479C-9C5F-CC5223CE6BE1}" srcId="{C3084C64-4CBF-4083-AD02-E9F279875BE2}" destId="{24E89112-FCB3-4831-AC1A-FD2335125423}" srcOrd="2" destOrd="0" parTransId="{A9276B2C-E1BE-4C8E-B799-866C4E0BA5B0}" sibTransId="{FE5B2000-43CE-4AC8-8736-22EE0275B6BF}"/>
    <dgm:cxn modelId="{8C15AA94-8F8A-4900-A2E1-AED5FF2E15E1}" srcId="{3C9E4D64-08DB-45DE-AEC9-25A75484FC76}" destId="{A3B4A222-193A-4538-9C54-DF7149A5F606}" srcOrd="1" destOrd="0" parTransId="{AEF4B56C-8DB3-4612-86D4-17B5FD087F23}" sibTransId="{3E19048E-E118-46E1-BA3A-469C3A3BFC22}"/>
    <dgm:cxn modelId="{9AB6CB98-AF5C-463D-A932-33A270E918DC}" srcId="{C3084C64-4CBF-4083-AD02-E9F279875BE2}" destId="{0C2EC440-6EDF-4A65-8C93-34E565CBBA84}" srcOrd="3" destOrd="0" parTransId="{762E1672-BEEF-493A-8FDE-4652F1B58914}" sibTransId="{15789DA3-D48F-4240-807B-4FCC85740E7A}"/>
    <dgm:cxn modelId="{559B319B-F959-4D7C-88BE-8E5601F2C683}" srcId="{0C2EC440-6EDF-4A65-8C93-34E565CBBA84}" destId="{459DF538-3938-4ECD-A847-847D6130B289}" srcOrd="1" destOrd="0" parTransId="{D35EB52F-8F56-4258-9541-E5D1B5F6CC32}" sibTransId="{8B5F1073-17F5-472A-8018-B58870909718}"/>
    <dgm:cxn modelId="{A2E995A4-4787-449A-AC94-C20FDCC42533}" type="presOf" srcId="{2FF9F189-398B-4CD8-BEBA-DE7A513C142E}" destId="{D812150B-6ACF-4F07-85B3-D967F5C9FE17}" srcOrd="0" destOrd="1" presId="urn:microsoft.com/office/officeart/2005/8/layout/vList5"/>
    <dgm:cxn modelId="{3DB6C2B6-9C0E-4C3E-85C9-63267ED48281}" type="presOf" srcId="{459DF538-3938-4ECD-A847-847D6130B289}" destId="{F6403150-B7C7-4109-8874-7C91C5CA54A3}" srcOrd="0" destOrd="1" presId="urn:microsoft.com/office/officeart/2005/8/layout/vList5"/>
    <dgm:cxn modelId="{DE2F88B9-AB0D-4E98-AC71-16E2920D7707}" type="presOf" srcId="{0C2EC440-6EDF-4A65-8C93-34E565CBBA84}" destId="{F6B687CD-A4E5-45C2-A52E-A4F7F9F449BE}" srcOrd="0" destOrd="0" presId="urn:microsoft.com/office/officeart/2005/8/layout/vList5"/>
    <dgm:cxn modelId="{899952C3-5E5B-4B1B-A046-3748C0CD73B7}" type="presOf" srcId="{81590DA8-DEDF-4ECD-BC62-840B6121AE96}" destId="{3EDF63CD-E06E-4EAE-92BC-741AECE568BE}" srcOrd="0" destOrd="0" presId="urn:microsoft.com/office/officeart/2005/8/layout/vList5"/>
    <dgm:cxn modelId="{C287A3C7-315B-4965-954F-E6476E754B24}" type="presOf" srcId="{31FC8873-6929-46C1-BD97-42E1DF4300FD}" destId="{F6403150-B7C7-4109-8874-7C91C5CA54A3}" srcOrd="0" destOrd="0" presId="urn:microsoft.com/office/officeart/2005/8/layout/vList5"/>
    <dgm:cxn modelId="{072A48CB-E739-4335-BD26-B62EB8AE3A6F}" type="presOf" srcId="{F33FCB97-BCAC-4A3F-8827-4511CE9020C3}" destId="{1D568857-3D0A-4AEF-B2C9-A0FF83F5BCE7}" srcOrd="0" destOrd="1" presId="urn:microsoft.com/office/officeart/2005/8/layout/vList5"/>
    <dgm:cxn modelId="{4321B6DA-C403-45D8-837C-523DBE3A703D}" srcId="{81590DA8-DEDF-4ECD-BC62-840B6121AE96}" destId="{49C0E47F-0A01-40AD-AEED-A53854943906}" srcOrd="0" destOrd="0" parTransId="{F3DBE1C6-4645-4DF9-B434-8CCFE82ADCB3}" sibTransId="{43D34EBB-1D19-4ED1-8CBD-19F6E49F0E7F}"/>
    <dgm:cxn modelId="{03E9F3DA-53F1-4C72-A0A3-18F29E8AC092}" srcId="{24E89112-FCB3-4831-AC1A-FD2335125423}" destId="{C5677E44-670D-480D-94F9-0C9949D006D8}" srcOrd="0" destOrd="0" parTransId="{FAE61E94-4499-4154-B53D-2DDF7281C0BF}" sibTransId="{B0CA798E-5E6D-49EE-AFCE-7458100D8A1C}"/>
    <dgm:cxn modelId="{1615EADF-DF8F-4E9D-916B-F1EBB1B80376}" srcId="{3C9E4D64-08DB-45DE-AEC9-25A75484FC76}" destId="{15277B3F-6345-4286-8347-F38FC0C40E8B}" srcOrd="0" destOrd="0" parTransId="{65605C2E-B785-4E5B-806E-8E1735B0C2C9}" sibTransId="{5DCEFF68-BE6A-447D-8B6C-C30C2C34D342}"/>
    <dgm:cxn modelId="{85B329FF-67EA-4E03-84EE-D133C294ED7A}" srcId="{C3084C64-4CBF-4083-AD02-E9F279875BE2}" destId="{81590DA8-DEDF-4ECD-BC62-840B6121AE96}" srcOrd="1" destOrd="0" parTransId="{329AA91B-81B4-4A59-B783-4F7C71D53F4D}" sibTransId="{A76C4B98-B26D-46EC-AFAA-E0375CB775D8}"/>
    <dgm:cxn modelId="{DD0BD472-B54A-498D-991B-1B62558EC686}" type="presParOf" srcId="{9255E831-5CC2-4C68-9169-99FE94D8F542}" destId="{C4370D33-38D6-4C6D-85DF-90FCD58E850F}" srcOrd="0" destOrd="0" presId="urn:microsoft.com/office/officeart/2005/8/layout/vList5"/>
    <dgm:cxn modelId="{860E89CA-0388-48BD-9042-A989ECE8E1F2}" type="presParOf" srcId="{C4370D33-38D6-4C6D-85DF-90FCD58E850F}" destId="{16F24A3D-DBA6-49F8-8362-DFA9C8FDADE7}" srcOrd="0" destOrd="0" presId="urn:microsoft.com/office/officeart/2005/8/layout/vList5"/>
    <dgm:cxn modelId="{115149B2-35A5-4633-8485-A344612ABD5B}" type="presParOf" srcId="{C4370D33-38D6-4C6D-85DF-90FCD58E850F}" destId="{7F526983-FA99-4257-8D2D-256540F3809D}" srcOrd="1" destOrd="0" presId="urn:microsoft.com/office/officeart/2005/8/layout/vList5"/>
    <dgm:cxn modelId="{CB392C78-E06F-4B93-B839-2A3215285284}" type="presParOf" srcId="{9255E831-5CC2-4C68-9169-99FE94D8F542}" destId="{08A36087-CD49-4E84-B284-7C213828A55F}" srcOrd="1" destOrd="0" presId="urn:microsoft.com/office/officeart/2005/8/layout/vList5"/>
    <dgm:cxn modelId="{9D8866C8-9E86-4794-9DD3-56E111A28DA1}" type="presParOf" srcId="{9255E831-5CC2-4C68-9169-99FE94D8F542}" destId="{5148C049-FFC2-4E1E-9B63-46045C65CFC4}" srcOrd="2" destOrd="0" presId="urn:microsoft.com/office/officeart/2005/8/layout/vList5"/>
    <dgm:cxn modelId="{B770C463-A580-46BD-9ACA-EA8AF917FAC3}" type="presParOf" srcId="{5148C049-FFC2-4E1E-9B63-46045C65CFC4}" destId="{3EDF63CD-E06E-4EAE-92BC-741AECE568BE}" srcOrd="0" destOrd="0" presId="urn:microsoft.com/office/officeart/2005/8/layout/vList5"/>
    <dgm:cxn modelId="{3612F62C-2097-4D2C-91F0-483EC6DC456A}" type="presParOf" srcId="{5148C049-FFC2-4E1E-9B63-46045C65CFC4}" destId="{D812150B-6ACF-4F07-85B3-D967F5C9FE17}" srcOrd="1" destOrd="0" presId="urn:microsoft.com/office/officeart/2005/8/layout/vList5"/>
    <dgm:cxn modelId="{993AFBF8-FC2D-4B27-9233-1CE204CD852C}" type="presParOf" srcId="{9255E831-5CC2-4C68-9169-99FE94D8F542}" destId="{019B8C86-3EF8-4501-BEBB-61A7C4B95923}" srcOrd="3" destOrd="0" presId="urn:microsoft.com/office/officeart/2005/8/layout/vList5"/>
    <dgm:cxn modelId="{2E090743-9A95-4522-BDF4-DBEAEDD9DC9A}" type="presParOf" srcId="{9255E831-5CC2-4C68-9169-99FE94D8F542}" destId="{1D05003C-8F0D-46C8-B624-8F96754CC75E}" srcOrd="4" destOrd="0" presId="urn:microsoft.com/office/officeart/2005/8/layout/vList5"/>
    <dgm:cxn modelId="{309DF368-F6F3-4989-93D0-C251C73FCAF2}" type="presParOf" srcId="{1D05003C-8F0D-46C8-B624-8F96754CC75E}" destId="{F9A9748C-D7D9-4160-96C4-8ABA1B604D88}" srcOrd="0" destOrd="0" presId="urn:microsoft.com/office/officeart/2005/8/layout/vList5"/>
    <dgm:cxn modelId="{C6546065-FA1B-4968-962B-6D6EAE24C4D2}" type="presParOf" srcId="{1D05003C-8F0D-46C8-B624-8F96754CC75E}" destId="{1D568857-3D0A-4AEF-B2C9-A0FF83F5BCE7}" srcOrd="1" destOrd="0" presId="urn:microsoft.com/office/officeart/2005/8/layout/vList5"/>
    <dgm:cxn modelId="{0CABD1E2-6104-4C40-AB7C-B211728D4395}" type="presParOf" srcId="{9255E831-5CC2-4C68-9169-99FE94D8F542}" destId="{32D79839-AB29-475A-A65A-7DD2D1DB89DA}" srcOrd="5" destOrd="0" presId="urn:microsoft.com/office/officeart/2005/8/layout/vList5"/>
    <dgm:cxn modelId="{15BB876D-BB25-446C-8DDB-BBD8E8CA5570}" type="presParOf" srcId="{9255E831-5CC2-4C68-9169-99FE94D8F542}" destId="{D85C6A9A-6D0D-42ED-9D2E-DC35F006E45F}" srcOrd="6" destOrd="0" presId="urn:microsoft.com/office/officeart/2005/8/layout/vList5"/>
    <dgm:cxn modelId="{136A86CE-643B-488F-B9D5-99B3EC1E9243}" type="presParOf" srcId="{D85C6A9A-6D0D-42ED-9D2E-DC35F006E45F}" destId="{F6B687CD-A4E5-45C2-A52E-A4F7F9F449BE}" srcOrd="0" destOrd="0" presId="urn:microsoft.com/office/officeart/2005/8/layout/vList5"/>
    <dgm:cxn modelId="{784C7DE0-7398-47C8-A26C-555BF4E6D2F3}" type="presParOf" srcId="{D85C6A9A-6D0D-42ED-9D2E-DC35F006E45F}" destId="{F6403150-B7C7-4109-8874-7C91C5CA54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26983-FA99-4257-8D2D-256540F3809D}">
      <dsp:nvSpPr>
        <dsp:cNvPr id="0" name=""/>
        <dsp:cNvSpPr/>
      </dsp:nvSpPr>
      <dsp:spPr>
        <a:xfrm rot="5400000">
          <a:off x="4579036" y="-1763374"/>
          <a:ext cx="997862" cy="47792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Gift aid</a:t>
          </a:r>
        </a:p>
        <a:p>
          <a:pPr marL="171450" lvl="1" indent="-171450" algn="l" defTabSz="800100">
            <a:lnSpc>
              <a:spcPct val="90000"/>
            </a:lnSpc>
            <a:spcBef>
              <a:spcPct val="0"/>
            </a:spcBef>
            <a:spcAft>
              <a:spcPct val="15000"/>
            </a:spcAft>
            <a:buChar char="•"/>
          </a:pPr>
          <a:r>
            <a:rPr lang="en-US" sz="1800" kern="1200" dirty="0"/>
            <a:t>From College/University and outside sources</a:t>
          </a:r>
        </a:p>
      </dsp:txBody>
      <dsp:txXfrm rot="-5400000">
        <a:off x="2688335" y="176039"/>
        <a:ext cx="4730552" cy="900438"/>
      </dsp:txXfrm>
    </dsp:sp>
    <dsp:sp modelId="{16F24A3D-DBA6-49F8-8362-DFA9C8FDADE7}">
      <dsp:nvSpPr>
        <dsp:cNvPr id="0" name=""/>
        <dsp:cNvSpPr/>
      </dsp:nvSpPr>
      <dsp:spPr>
        <a:xfrm>
          <a:off x="0" y="2593"/>
          <a:ext cx="2688336" cy="1247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3">
                  <a:lumMod val="20000"/>
                  <a:lumOff val="80000"/>
                </a:schemeClr>
              </a:solidFill>
            </a:rPr>
            <a:t>Scholarships</a:t>
          </a:r>
        </a:p>
      </dsp:txBody>
      <dsp:txXfrm>
        <a:off x="60890" y="63483"/>
        <a:ext cx="2566556" cy="1125548"/>
      </dsp:txXfrm>
    </dsp:sp>
    <dsp:sp modelId="{D812150B-6ACF-4F07-85B3-D967F5C9FE17}">
      <dsp:nvSpPr>
        <dsp:cNvPr id="0" name=""/>
        <dsp:cNvSpPr/>
      </dsp:nvSpPr>
      <dsp:spPr>
        <a:xfrm rot="5400000">
          <a:off x="4579036" y="-453679"/>
          <a:ext cx="997862" cy="47792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Gift aid</a:t>
          </a:r>
        </a:p>
        <a:p>
          <a:pPr marL="171450" lvl="1" indent="-171450" algn="l" defTabSz="800100">
            <a:lnSpc>
              <a:spcPct val="90000"/>
            </a:lnSpc>
            <a:spcBef>
              <a:spcPct val="0"/>
            </a:spcBef>
            <a:spcAft>
              <a:spcPct val="15000"/>
            </a:spcAft>
            <a:buChar char="•"/>
          </a:pPr>
          <a:r>
            <a:rPr lang="en-US" sz="1800" kern="1200" dirty="0"/>
            <a:t>From Federal/State Government and/or College/University</a:t>
          </a:r>
        </a:p>
      </dsp:txBody>
      <dsp:txXfrm rot="-5400000">
        <a:off x="2688335" y="1485734"/>
        <a:ext cx="4730552" cy="900438"/>
      </dsp:txXfrm>
    </dsp:sp>
    <dsp:sp modelId="{3EDF63CD-E06E-4EAE-92BC-741AECE568BE}">
      <dsp:nvSpPr>
        <dsp:cNvPr id="0" name=""/>
        <dsp:cNvSpPr/>
      </dsp:nvSpPr>
      <dsp:spPr>
        <a:xfrm>
          <a:off x="0" y="1312288"/>
          <a:ext cx="2688336" cy="1247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3">
                  <a:lumMod val="20000"/>
                  <a:lumOff val="80000"/>
                </a:schemeClr>
              </a:solidFill>
            </a:rPr>
            <a:t>Grants</a:t>
          </a:r>
        </a:p>
      </dsp:txBody>
      <dsp:txXfrm>
        <a:off x="60890" y="1373178"/>
        <a:ext cx="2566556" cy="1125548"/>
      </dsp:txXfrm>
    </dsp:sp>
    <dsp:sp modelId="{1D568857-3D0A-4AEF-B2C9-A0FF83F5BCE7}">
      <dsp:nvSpPr>
        <dsp:cNvPr id="0" name=""/>
        <dsp:cNvSpPr/>
      </dsp:nvSpPr>
      <dsp:spPr>
        <a:xfrm rot="5400000">
          <a:off x="4579036" y="856015"/>
          <a:ext cx="997862" cy="47792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Self-help aid</a:t>
          </a:r>
        </a:p>
        <a:p>
          <a:pPr marL="171450" lvl="1" indent="-171450" algn="l" defTabSz="800100">
            <a:lnSpc>
              <a:spcPct val="90000"/>
            </a:lnSpc>
            <a:spcBef>
              <a:spcPct val="0"/>
            </a:spcBef>
            <a:spcAft>
              <a:spcPct val="15000"/>
            </a:spcAft>
            <a:buChar char="•"/>
          </a:pPr>
          <a:r>
            <a:rPr lang="en-US" sz="1800" kern="1200" dirty="0"/>
            <a:t>Federal, Private, and/or College/University</a:t>
          </a:r>
        </a:p>
      </dsp:txBody>
      <dsp:txXfrm rot="-5400000">
        <a:off x="2688335" y="2795428"/>
        <a:ext cx="4730552" cy="900438"/>
      </dsp:txXfrm>
    </dsp:sp>
    <dsp:sp modelId="{F9A9748C-D7D9-4160-96C4-8ABA1B604D88}">
      <dsp:nvSpPr>
        <dsp:cNvPr id="0" name=""/>
        <dsp:cNvSpPr/>
      </dsp:nvSpPr>
      <dsp:spPr>
        <a:xfrm>
          <a:off x="0" y="2621983"/>
          <a:ext cx="2688336" cy="1247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3">
                  <a:lumMod val="20000"/>
                  <a:lumOff val="80000"/>
                </a:schemeClr>
              </a:solidFill>
            </a:rPr>
            <a:t>Loans</a:t>
          </a:r>
        </a:p>
      </dsp:txBody>
      <dsp:txXfrm>
        <a:off x="60890" y="2682873"/>
        <a:ext cx="2566556" cy="1125548"/>
      </dsp:txXfrm>
    </dsp:sp>
    <dsp:sp modelId="{F6403150-B7C7-4109-8874-7C91C5CA54A3}">
      <dsp:nvSpPr>
        <dsp:cNvPr id="0" name=""/>
        <dsp:cNvSpPr/>
      </dsp:nvSpPr>
      <dsp:spPr>
        <a:xfrm rot="5400000">
          <a:off x="4579036" y="2165710"/>
          <a:ext cx="997862" cy="47792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Self-help aid</a:t>
          </a:r>
        </a:p>
        <a:p>
          <a:pPr marL="171450" lvl="1" indent="-171450" algn="l" defTabSz="800100">
            <a:lnSpc>
              <a:spcPct val="90000"/>
            </a:lnSpc>
            <a:spcBef>
              <a:spcPct val="0"/>
            </a:spcBef>
            <a:spcAft>
              <a:spcPct val="15000"/>
            </a:spcAft>
            <a:buChar char="•"/>
          </a:pPr>
          <a:r>
            <a:rPr lang="en-US" sz="1800" kern="1200" dirty="0"/>
            <a:t>Federal Work Study/Campus employment</a:t>
          </a:r>
        </a:p>
      </dsp:txBody>
      <dsp:txXfrm rot="-5400000">
        <a:off x="2688335" y="4105123"/>
        <a:ext cx="4730552" cy="900438"/>
      </dsp:txXfrm>
    </dsp:sp>
    <dsp:sp modelId="{F6B687CD-A4E5-45C2-A52E-A4F7F9F449BE}">
      <dsp:nvSpPr>
        <dsp:cNvPr id="0" name=""/>
        <dsp:cNvSpPr/>
      </dsp:nvSpPr>
      <dsp:spPr>
        <a:xfrm>
          <a:off x="0" y="3931678"/>
          <a:ext cx="2688336" cy="1247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accent3">
                  <a:lumMod val="20000"/>
                  <a:lumOff val="80000"/>
                </a:schemeClr>
              </a:solidFill>
            </a:rPr>
            <a:t>Student Employment</a:t>
          </a:r>
        </a:p>
      </dsp:txBody>
      <dsp:txXfrm>
        <a:off x="60890" y="3992568"/>
        <a:ext cx="2566556" cy="11255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16C04345-AF96-405C-B0C1-D87CB0A26FBC}" type="datetimeFigureOut">
              <a:rPr lang="en-US" smtClean="0"/>
              <a:t>8/29/2019</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DCD279E8-8684-4FCA-889C-0C8338A7C67A}" type="slidenum">
              <a:rPr lang="en-US" smtClean="0"/>
              <a:t>‹#›</a:t>
            </a:fld>
            <a:endParaRPr lang="en-US"/>
          </a:p>
        </p:txBody>
      </p:sp>
    </p:spTree>
    <p:extLst>
      <p:ext uri="{BB962C8B-B14F-4D97-AF65-F5344CB8AC3E}">
        <p14:creationId xmlns:p14="http://schemas.microsoft.com/office/powerpoint/2010/main" val="368047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A3ADE1A-6298-4B56-834F-E549558F9405}" type="datetimeFigureOut">
              <a:rPr lang="en-US" smtClean="0"/>
              <a:t>8/29/2019</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E981350B-6B46-4A79-A47E-2767B1C08E20}" type="slidenum">
              <a:rPr lang="en-US" smtClean="0"/>
              <a:t>‹#›</a:t>
            </a:fld>
            <a:endParaRPr lang="en-US"/>
          </a:p>
        </p:txBody>
      </p:sp>
    </p:spTree>
    <p:extLst>
      <p:ext uri="{BB962C8B-B14F-4D97-AF65-F5344CB8AC3E}">
        <p14:creationId xmlns:p14="http://schemas.microsoft.com/office/powerpoint/2010/main" val="281579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a:p>
            <a:endParaRPr lang="en-US" dirty="0"/>
          </a:p>
          <a:p>
            <a:r>
              <a:rPr lang="en-US" dirty="0"/>
              <a:t>Disclaimer—Not a</a:t>
            </a:r>
            <a:r>
              <a:rPr lang="en-US" baseline="0" dirty="0"/>
              <a:t> presentation for ONU. </a:t>
            </a:r>
            <a:endParaRPr lang="en-US" dirty="0"/>
          </a:p>
          <a:p>
            <a:endParaRPr lang="en-US" dirty="0"/>
          </a:p>
          <a:p>
            <a:r>
              <a:rPr lang="en-US" dirty="0"/>
              <a:t>Find out how many parents are sending</a:t>
            </a:r>
            <a:r>
              <a:rPr lang="en-US" baseline="0" dirty="0"/>
              <a:t> their first child to college</a:t>
            </a:r>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1</a:t>
            </a:fld>
            <a:endParaRPr lang="en-US"/>
          </a:p>
        </p:txBody>
      </p:sp>
    </p:spTree>
    <p:extLst>
      <p:ext uri="{BB962C8B-B14F-4D97-AF65-F5344CB8AC3E}">
        <p14:creationId xmlns:p14="http://schemas.microsoft.com/office/powerpoint/2010/main" val="309832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1350B-6B46-4A79-A47E-2767B1C08E20}" type="slidenum">
              <a:rPr lang="en-US" smtClean="0"/>
              <a:t>11</a:t>
            </a:fld>
            <a:endParaRPr lang="en-US"/>
          </a:p>
        </p:txBody>
      </p:sp>
    </p:spTree>
    <p:extLst>
      <p:ext uri="{BB962C8B-B14F-4D97-AF65-F5344CB8AC3E}">
        <p14:creationId xmlns:p14="http://schemas.microsoft.com/office/powerpoint/2010/main" val="3127649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1350B-6B46-4A79-A47E-2767B1C08E20}" type="slidenum">
              <a:rPr lang="en-US" smtClean="0"/>
              <a:t>12</a:t>
            </a:fld>
            <a:endParaRPr lang="en-US"/>
          </a:p>
        </p:txBody>
      </p:sp>
    </p:spTree>
    <p:extLst>
      <p:ext uri="{BB962C8B-B14F-4D97-AF65-F5344CB8AC3E}">
        <p14:creationId xmlns:p14="http://schemas.microsoft.com/office/powerpoint/2010/main" val="308180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13</a:t>
            </a:fld>
            <a:endParaRPr lang="en-US"/>
          </a:p>
        </p:txBody>
      </p:sp>
    </p:spTree>
    <p:extLst>
      <p:ext uri="{BB962C8B-B14F-4D97-AF65-F5344CB8AC3E}">
        <p14:creationId xmlns:p14="http://schemas.microsoft.com/office/powerpoint/2010/main" val="29517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chart</a:t>
            </a:r>
          </a:p>
        </p:txBody>
      </p:sp>
      <p:sp>
        <p:nvSpPr>
          <p:cNvPr id="4" name="Slide Number Placeholder 3"/>
          <p:cNvSpPr>
            <a:spLocks noGrp="1"/>
          </p:cNvSpPr>
          <p:nvPr>
            <p:ph type="sldNum" sz="quarter" idx="10"/>
          </p:nvPr>
        </p:nvSpPr>
        <p:spPr/>
        <p:txBody>
          <a:bodyPr/>
          <a:lstStyle/>
          <a:p>
            <a:fld id="{E981350B-6B46-4A79-A47E-2767B1C08E20}" type="slidenum">
              <a:rPr lang="en-US" smtClean="0"/>
              <a:t>14</a:t>
            </a:fld>
            <a:endParaRPr lang="en-US"/>
          </a:p>
        </p:txBody>
      </p:sp>
    </p:spTree>
    <p:extLst>
      <p:ext uri="{BB962C8B-B14F-4D97-AF65-F5344CB8AC3E}">
        <p14:creationId xmlns:p14="http://schemas.microsoft.com/office/powerpoint/2010/main" val="538786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free money versus money that</a:t>
            </a:r>
            <a:r>
              <a:rPr lang="en-US" baseline="0" dirty="0"/>
              <a:t> needs repaid versus money that you can earn</a:t>
            </a:r>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15</a:t>
            </a:fld>
            <a:endParaRPr lang="en-US"/>
          </a:p>
        </p:txBody>
      </p:sp>
    </p:spTree>
    <p:extLst>
      <p:ext uri="{BB962C8B-B14F-4D97-AF65-F5344CB8AC3E}">
        <p14:creationId xmlns:p14="http://schemas.microsoft.com/office/powerpoint/2010/main" val="274638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1350B-6B46-4A79-A47E-2767B1C08E20}" type="slidenum">
              <a:rPr lang="en-US" smtClean="0"/>
              <a:t>16</a:t>
            </a:fld>
            <a:endParaRPr lang="en-US"/>
          </a:p>
        </p:txBody>
      </p:sp>
    </p:spTree>
    <p:extLst>
      <p:ext uri="{BB962C8B-B14F-4D97-AF65-F5344CB8AC3E}">
        <p14:creationId xmlns:p14="http://schemas.microsoft.com/office/powerpoint/2010/main" val="706061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1350B-6B46-4A79-A47E-2767B1C08E20}" type="slidenum">
              <a:rPr lang="en-US" smtClean="0"/>
              <a:t>17</a:t>
            </a:fld>
            <a:endParaRPr lang="en-US"/>
          </a:p>
        </p:txBody>
      </p:sp>
    </p:spTree>
    <p:extLst>
      <p:ext uri="{BB962C8B-B14F-4D97-AF65-F5344CB8AC3E}">
        <p14:creationId xmlns:p14="http://schemas.microsoft.com/office/powerpoint/2010/main" val="3108367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FAFSA is</a:t>
            </a:r>
            <a:r>
              <a:rPr lang="en-US" baseline="0" dirty="0"/>
              <a:t> required for these grants.</a:t>
            </a:r>
          </a:p>
          <a:p>
            <a:endParaRPr lang="en-US" baseline="0" dirty="0"/>
          </a:p>
          <a:p>
            <a:r>
              <a:rPr lang="en-US" baseline="0" dirty="0"/>
              <a:t>TEACH- Financial need is not a requirement; for undergraduate students enrolled in a college/university that has chosen to participate in the program; meet certain academic achievement requirements, which typically include scoring above the 75</a:t>
            </a:r>
            <a:r>
              <a:rPr lang="en-US" baseline="30000" dirty="0"/>
              <a:t>th</a:t>
            </a:r>
            <a:r>
              <a:rPr lang="en-US" baseline="0" dirty="0"/>
              <a:t> percent in ACT/SAT and having a cumulative GPA of at least a 3.25; must complete TEACH Grant Counseling and sign a TEACH Grant Agreement to Serve.</a:t>
            </a:r>
          </a:p>
          <a:p>
            <a:endParaRPr lang="en-US" baseline="0" dirty="0"/>
          </a:p>
          <a:p>
            <a:r>
              <a:rPr lang="en-US" baseline="0" dirty="0"/>
              <a:t>OCOG- For Ohio residents (12 months) attending an Ohio college/university; FAFSA deadline is October 1</a:t>
            </a:r>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18</a:t>
            </a:fld>
            <a:endParaRPr lang="en-US"/>
          </a:p>
        </p:txBody>
      </p:sp>
    </p:spTree>
    <p:extLst>
      <p:ext uri="{BB962C8B-B14F-4D97-AF65-F5344CB8AC3E}">
        <p14:creationId xmlns:p14="http://schemas.microsoft.com/office/powerpoint/2010/main" val="95008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1350B-6B46-4A79-A47E-2767B1C08E20}" type="slidenum">
              <a:rPr lang="en-US" smtClean="0"/>
              <a:t>19</a:t>
            </a:fld>
            <a:endParaRPr lang="en-US"/>
          </a:p>
        </p:txBody>
      </p:sp>
    </p:spTree>
    <p:extLst>
      <p:ext uri="{BB962C8B-B14F-4D97-AF65-F5344CB8AC3E}">
        <p14:creationId xmlns:p14="http://schemas.microsoft.com/office/powerpoint/2010/main" val="3863267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FAFSA is required for Direct Subsidized and Unsubsidized</a:t>
            </a:r>
            <a:r>
              <a:rPr lang="en-US" baseline="0" dirty="0"/>
              <a:t> Loans as well as the Parent PLUS Loan.</a:t>
            </a:r>
          </a:p>
          <a:p>
            <a:endParaRPr lang="en-US" baseline="0" dirty="0"/>
          </a:p>
          <a:p>
            <a:r>
              <a:rPr lang="en-US" baseline="0" dirty="0"/>
              <a:t>A student is responsible for </a:t>
            </a:r>
            <a:r>
              <a:rPr lang="en-US" dirty="0"/>
              <a:t>Direct Subsidized and Unsubsidized</a:t>
            </a:r>
            <a:r>
              <a:rPr lang="en-US" baseline="0" dirty="0"/>
              <a:t> Loans. A Parent PLUS Loan is the responsibility of the borrower, which can be a parent or step-parent of a dependent, undergraduate student. A Private Loan is the responsibility of the student, but over 90% of all applications require a credit-worthy cosigner.</a:t>
            </a:r>
          </a:p>
          <a:p>
            <a:endParaRPr lang="en-US" baseline="0" dirty="0"/>
          </a:p>
          <a:p>
            <a:r>
              <a:rPr lang="en-US" baseline="0" dirty="0"/>
              <a:t>There is no grace period for Parent PLUS Loans, but payments can be deferred during the period of the student’s enrollment. If payments are not deferred, they will begin 60 days after the last disbursement for the loan period.</a:t>
            </a:r>
          </a:p>
          <a:p>
            <a:endParaRPr lang="en-US" baseline="0" dirty="0"/>
          </a:p>
          <a:p>
            <a:r>
              <a:rPr lang="en-US" baseline="0" dirty="0"/>
              <a:t>Private loan interest rates vary and depend on whether the loan is a fixed or variable rate loan. Interest rates can be as low as 2 or 3% on a variable rate loan and as low as 5 or 6% on a fixed rate loan. Some lenders advertise $0 fees and typically have a six or nine month grace period.</a:t>
            </a:r>
          </a:p>
          <a:p>
            <a:endParaRPr lang="en-US" baseline="0" dirty="0"/>
          </a:p>
          <a:p>
            <a:r>
              <a:rPr lang="en-US" baseline="0" dirty="0"/>
              <a:t>Standard repayment for all loans is 10 years, but extended repayment plans may be available for up to 20 or 25 years.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20</a:t>
            </a:fld>
            <a:endParaRPr lang="en-US"/>
          </a:p>
        </p:txBody>
      </p:sp>
    </p:spTree>
    <p:extLst>
      <p:ext uri="{BB962C8B-B14F-4D97-AF65-F5344CB8AC3E}">
        <p14:creationId xmlns:p14="http://schemas.microsoft.com/office/powerpoint/2010/main" val="320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for the night</a:t>
            </a:r>
          </a:p>
        </p:txBody>
      </p:sp>
      <p:sp>
        <p:nvSpPr>
          <p:cNvPr id="4" name="Slide Number Placeholder 3"/>
          <p:cNvSpPr>
            <a:spLocks noGrp="1"/>
          </p:cNvSpPr>
          <p:nvPr>
            <p:ph type="sldNum" sz="quarter" idx="10"/>
          </p:nvPr>
        </p:nvSpPr>
        <p:spPr/>
        <p:txBody>
          <a:bodyPr/>
          <a:lstStyle/>
          <a:p>
            <a:fld id="{E981350B-6B46-4A79-A47E-2767B1C08E20}" type="slidenum">
              <a:rPr lang="en-US" smtClean="0"/>
              <a:t>2</a:t>
            </a:fld>
            <a:endParaRPr lang="en-US"/>
          </a:p>
        </p:txBody>
      </p:sp>
    </p:spTree>
    <p:extLst>
      <p:ext uri="{BB962C8B-B14F-4D97-AF65-F5344CB8AC3E}">
        <p14:creationId xmlns:p14="http://schemas.microsoft.com/office/powerpoint/2010/main" val="975330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Amounts</a:t>
            </a:r>
            <a:r>
              <a:rPr lang="en-US" baseline="0" dirty="0"/>
              <a:t> for independent students starts out at $9,500 and go up to $12,500 based on grade level. The aggregate limit is $57,500 and up to $23,000 may be subsidized.</a:t>
            </a:r>
          </a:p>
          <a:p>
            <a:endParaRPr lang="en-US" baseline="0" dirty="0"/>
          </a:p>
          <a:p>
            <a:r>
              <a:rPr lang="en-US" baseline="0" dirty="0"/>
              <a:t>The annual limit for a Federal Perkins Loan is $5,500.</a:t>
            </a:r>
          </a:p>
          <a:p>
            <a:endParaRPr lang="en-US" baseline="0" dirty="0"/>
          </a:p>
          <a:p>
            <a:r>
              <a:rPr lang="en-US" baseline="0" dirty="0"/>
              <a:t>Parent PLUS Loans and Private Loan amounts vary. Generally speaking, you can borrow up to the student’s cost of attendance less all other aid.</a:t>
            </a:r>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21</a:t>
            </a:fld>
            <a:endParaRPr lang="en-US"/>
          </a:p>
        </p:txBody>
      </p:sp>
    </p:spTree>
    <p:extLst>
      <p:ext uri="{BB962C8B-B14F-4D97-AF65-F5344CB8AC3E}">
        <p14:creationId xmlns:p14="http://schemas.microsoft.com/office/powerpoint/2010/main" val="951335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1350B-6B46-4A79-A47E-2767B1C08E20}" type="slidenum">
              <a:rPr lang="en-US" smtClean="0"/>
              <a:t>22</a:t>
            </a:fld>
            <a:endParaRPr lang="en-US"/>
          </a:p>
        </p:txBody>
      </p:sp>
    </p:spTree>
    <p:extLst>
      <p:ext uri="{BB962C8B-B14F-4D97-AF65-F5344CB8AC3E}">
        <p14:creationId xmlns:p14="http://schemas.microsoft.com/office/powerpoint/2010/main" val="2268194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23</a:t>
            </a:fld>
            <a:endParaRPr lang="en-US"/>
          </a:p>
        </p:txBody>
      </p:sp>
    </p:spTree>
    <p:extLst>
      <p:ext uri="{BB962C8B-B14F-4D97-AF65-F5344CB8AC3E}">
        <p14:creationId xmlns:p14="http://schemas.microsoft.com/office/powerpoint/2010/main" val="357396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contact Financial Aid Office</a:t>
            </a:r>
          </a:p>
        </p:txBody>
      </p:sp>
      <p:sp>
        <p:nvSpPr>
          <p:cNvPr id="4" name="Slide Number Placeholder 3"/>
          <p:cNvSpPr>
            <a:spLocks noGrp="1"/>
          </p:cNvSpPr>
          <p:nvPr>
            <p:ph type="sldNum" sz="quarter" idx="10"/>
          </p:nvPr>
        </p:nvSpPr>
        <p:spPr/>
        <p:txBody>
          <a:bodyPr/>
          <a:lstStyle/>
          <a:p>
            <a:fld id="{E981350B-6B46-4A79-A47E-2767B1C08E20}" type="slidenum">
              <a:rPr lang="en-US" smtClean="0"/>
              <a:t>24</a:t>
            </a:fld>
            <a:endParaRPr lang="en-US"/>
          </a:p>
        </p:txBody>
      </p:sp>
    </p:spTree>
    <p:extLst>
      <p:ext uri="{BB962C8B-B14F-4D97-AF65-F5344CB8AC3E}">
        <p14:creationId xmlns:p14="http://schemas.microsoft.com/office/powerpoint/2010/main" val="3166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1350B-6B46-4A79-A47E-2767B1C08E20}" type="slidenum">
              <a:rPr lang="en-US" smtClean="0"/>
              <a:t>25</a:t>
            </a:fld>
            <a:endParaRPr lang="en-US"/>
          </a:p>
        </p:txBody>
      </p:sp>
    </p:spTree>
    <p:extLst>
      <p:ext uri="{BB962C8B-B14F-4D97-AF65-F5344CB8AC3E}">
        <p14:creationId xmlns:p14="http://schemas.microsoft.com/office/powerpoint/2010/main" val="375436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1350B-6B46-4A79-A47E-2767B1C08E20}" type="slidenum">
              <a:rPr lang="en-US" smtClean="0"/>
              <a:t>3</a:t>
            </a:fld>
            <a:endParaRPr lang="en-US"/>
          </a:p>
        </p:txBody>
      </p:sp>
    </p:spTree>
    <p:extLst>
      <p:ext uri="{BB962C8B-B14F-4D97-AF65-F5344CB8AC3E}">
        <p14:creationId xmlns:p14="http://schemas.microsoft.com/office/powerpoint/2010/main" val="424616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Collects:</a:t>
            </a:r>
            <a:r>
              <a:rPr lang="en-US" baseline="0" dirty="0"/>
              <a:t> SSN, Citizenship Status, Drug Convictions, Selective Service Registration, High School Completion</a:t>
            </a:r>
          </a:p>
          <a:p>
            <a:r>
              <a:rPr lang="en-US" baseline="0" dirty="0"/>
              <a:t>Asks: Dependency status questions. If all responses are “no”, student is a dependent student. If one question is answered “yes”, student is an independent student. Financial Aid Office may ask for documentation.</a:t>
            </a:r>
          </a:p>
          <a:p>
            <a:r>
              <a:rPr lang="en-US" baseline="0" dirty="0"/>
              <a:t>Financial Information: Tax, income, and other financial information, dislocated worker status, assets</a:t>
            </a:r>
          </a:p>
          <a:p>
            <a:r>
              <a:rPr lang="en-US" baseline="0" dirty="0"/>
              <a:t>Additional Information: College/school codes and housing plans</a:t>
            </a:r>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4</a:t>
            </a:fld>
            <a:endParaRPr lang="en-US"/>
          </a:p>
        </p:txBody>
      </p:sp>
    </p:spTree>
    <p:extLst>
      <p:ext uri="{BB962C8B-B14F-4D97-AF65-F5344CB8AC3E}">
        <p14:creationId xmlns:p14="http://schemas.microsoft.com/office/powerpoint/2010/main" val="72579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FSA ID required to log</a:t>
            </a:r>
            <a:r>
              <a:rPr lang="en-US" baseline="0" dirty="0"/>
              <a:t> into studentloans.gov which allows student to complete entrance counseling and sign an MPN which is required to receive Federal Loans. Similarly, allows parents to log in to apply for Parent PLUS Loan.</a:t>
            </a:r>
          </a:p>
          <a:p>
            <a:endParaRPr lang="en-US" baseline="0" dirty="0"/>
          </a:p>
          <a:p>
            <a:r>
              <a:rPr lang="en-US" baseline="0" dirty="0"/>
              <a:t>Good idea to apply for FSA ID early so that the Social Security Administration can verify user.</a:t>
            </a:r>
          </a:p>
          <a:p>
            <a:endParaRPr lang="en-US" baseline="0" dirty="0"/>
          </a:p>
          <a:p>
            <a:r>
              <a:rPr lang="en-US" baseline="0" dirty="0"/>
              <a:t>Make sure that student create his/her own and parent(s) create his/her own with unique e-mail addresses. Cannot be same e-mail used for another FSA ID account. Needs to be an e-mail address that is accessible to you.</a:t>
            </a:r>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6</a:t>
            </a:fld>
            <a:endParaRPr lang="en-US"/>
          </a:p>
        </p:txBody>
      </p:sp>
    </p:spTree>
    <p:extLst>
      <p:ext uri="{BB962C8B-B14F-4D97-AF65-F5344CB8AC3E}">
        <p14:creationId xmlns:p14="http://schemas.microsoft.com/office/powerpoint/2010/main" val="337894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1350B-6B46-4A79-A47E-2767B1C08E20}" type="slidenum">
              <a:rPr lang="en-US" smtClean="0"/>
              <a:t>7</a:t>
            </a:fld>
            <a:endParaRPr lang="en-US"/>
          </a:p>
        </p:txBody>
      </p:sp>
    </p:spTree>
    <p:extLst>
      <p:ext uri="{BB962C8B-B14F-4D97-AF65-F5344CB8AC3E}">
        <p14:creationId xmlns:p14="http://schemas.microsoft.com/office/powerpoint/2010/main" val="92347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81350B-6B46-4A79-A47E-2767B1C08E20}" type="slidenum">
              <a:rPr lang="en-US" smtClean="0"/>
              <a:t>8</a:t>
            </a:fld>
            <a:endParaRPr lang="en-US"/>
          </a:p>
        </p:txBody>
      </p:sp>
    </p:spTree>
    <p:extLst>
      <p:ext uri="{BB962C8B-B14F-4D97-AF65-F5344CB8AC3E}">
        <p14:creationId xmlns:p14="http://schemas.microsoft.com/office/powerpoint/2010/main" val="178767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whose</a:t>
            </a:r>
            <a:r>
              <a:rPr lang="en-US" baseline="0" dirty="0"/>
              <a:t> information gets reported when parents are divorced, divorced and remarried, etc.</a:t>
            </a:r>
          </a:p>
          <a:p>
            <a:endParaRPr lang="en-US" baseline="0" dirty="0"/>
          </a:p>
          <a:p>
            <a:r>
              <a:rPr lang="en-US" baseline="0" dirty="0"/>
              <a:t>Talk about parents being in college</a:t>
            </a:r>
          </a:p>
          <a:p>
            <a:endParaRPr lang="en-US" baseline="0" dirty="0"/>
          </a:p>
          <a:p>
            <a:r>
              <a:rPr lang="en-US" baseline="0" dirty="0"/>
              <a:t>Talk about 529 College Savings Plans (parental asset if student is dependent)</a:t>
            </a:r>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9</a:t>
            </a:fld>
            <a:endParaRPr lang="en-US"/>
          </a:p>
        </p:txBody>
      </p:sp>
    </p:spTree>
    <p:extLst>
      <p:ext uri="{BB962C8B-B14F-4D97-AF65-F5344CB8AC3E}">
        <p14:creationId xmlns:p14="http://schemas.microsoft.com/office/powerpoint/2010/main" val="302897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receive a copy of the SAR,</a:t>
            </a:r>
            <a:r>
              <a:rPr lang="en-US" baseline="0" dirty="0"/>
              <a:t> make sure that you review the report for accuracy.</a:t>
            </a:r>
          </a:p>
          <a:p>
            <a:endParaRPr lang="en-US" baseline="0" dirty="0"/>
          </a:p>
          <a:p>
            <a:r>
              <a:rPr lang="en-US" baseline="0" dirty="0"/>
              <a:t>If you use estimated information when completing the FAFSA for the first time, be sure to update the information once actual figures are available</a:t>
            </a:r>
          </a:p>
          <a:p>
            <a:endParaRPr lang="en-US" dirty="0"/>
          </a:p>
        </p:txBody>
      </p:sp>
      <p:sp>
        <p:nvSpPr>
          <p:cNvPr id="4" name="Slide Number Placeholder 3"/>
          <p:cNvSpPr>
            <a:spLocks noGrp="1"/>
          </p:cNvSpPr>
          <p:nvPr>
            <p:ph type="sldNum" sz="quarter" idx="10"/>
          </p:nvPr>
        </p:nvSpPr>
        <p:spPr/>
        <p:txBody>
          <a:bodyPr/>
          <a:lstStyle/>
          <a:p>
            <a:fld id="{E981350B-6B46-4A79-A47E-2767B1C08E20}" type="slidenum">
              <a:rPr lang="en-US" smtClean="0"/>
              <a:t>10</a:t>
            </a:fld>
            <a:endParaRPr lang="en-US"/>
          </a:p>
        </p:txBody>
      </p:sp>
    </p:spTree>
    <p:extLst>
      <p:ext uri="{BB962C8B-B14F-4D97-AF65-F5344CB8AC3E}">
        <p14:creationId xmlns:p14="http://schemas.microsoft.com/office/powerpoint/2010/main" val="3217158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3733800"/>
            <a:ext cx="9144000" cy="838200"/>
          </a:xfrm>
        </p:spPr>
        <p:txBody>
          <a:bodyPr/>
          <a:lstStyle>
            <a:lvl1pPr>
              <a:defRPr sz="4000"/>
            </a:lvl1pPr>
          </a:lstStyle>
          <a:p>
            <a:pPr lvl="0"/>
            <a:r>
              <a:rPr lang="en-US" altLang="en-US" noProof="0"/>
              <a:t>Click to edit Master title style</a:t>
            </a:r>
          </a:p>
        </p:txBody>
      </p:sp>
      <p:sp>
        <p:nvSpPr>
          <p:cNvPr id="11267" name="Rectangle 3"/>
          <p:cNvSpPr>
            <a:spLocks noGrp="1" noChangeArrowheads="1"/>
          </p:cNvSpPr>
          <p:nvPr>
            <p:ph type="subTitle" idx="1"/>
          </p:nvPr>
        </p:nvSpPr>
        <p:spPr>
          <a:xfrm>
            <a:off x="0" y="4572000"/>
            <a:ext cx="6934200" cy="685800"/>
          </a:xfrm>
        </p:spPr>
        <p:txBody>
          <a:bodyPr/>
          <a:lstStyle>
            <a:lvl1pPr marL="0" indent="0">
              <a:buFontTx/>
              <a:buNone/>
              <a:defRPr/>
            </a:lvl1pPr>
          </a:lstStyle>
          <a:p>
            <a:pPr lvl="0"/>
            <a:r>
              <a:rPr lang="en-US" altLang="en-US" noProof="0"/>
              <a:t>Click to edit Master subtitle style</a:t>
            </a:r>
          </a:p>
        </p:txBody>
      </p:sp>
      <p:sp>
        <p:nvSpPr>
          <p:cNvPr id="11268" name="Rectangle 4"/>
          <p:cNvSpPr>
            <a:spLocks noGrp="1" noChangeArrowheads="1"/>
          </p:cNvSpPr>
          <p:nvPr>
            <p:ph type="dt" sz="half" idx="2"/>
          </p:nvPr>
        </p:nvSpPr>
        <p:spPr>
          <a:xfrm>
            <a:off x="0" y="6689725"/>
            <a:ext cx="2133600" cy="168275"/>
          </a:xfrm>
        </p:spPr>
        <p:txBody>
          <a:bodyPr/>
          <a:lstStyle>
            <a:lvl1pPr>
              <a:defRPr b="0"/>
            </a:lvl1pPr>
          </a:lstStyle>
          <a:p>
            <a:endParaRPr lang="en-US" altLang="en-US"/>
          </a:p>
        </p:txBody>
      </p:sp>
      <p:sp>
        <p:nvSpPr>
          <p:cNvPr id="11269" name="Rectangle 5"/>
          <p:cNvSpPr>
            <a:spLocks noGrp="1" noChangeArrowheads="1"/>
          </p:cNvSpPr>
          <p:nvPr>
            <p:ph type="ftr" sz="quarter" idx="3"/>
          </p:nvPr>
        </p:nvSpPr>
        <p:spPr/>
        <p:txBody>
          <a:bodyPr/>
          <a:lstStyle>
            <a:lvl1pPr>
              <a:defRPr b="0"/>
            </a:lvl1pPr>
          </a:lstStyle>
          <a:p>
            <a:endParaRPr lang="en-US" alt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vl1pPr>
          </a:lstStyle>
          <a:p>
            <a:fld id="{34DDE398-7C04-4FD5-B139-3C656447DE63}" type="slidenum">
              <a:rPr lang="en-US" altLang="en-US"/>
              <a:pPr/>
              <a:t>‹#›</a:t>
            </a:fld>
            <a:endParaRPr lang="en-US" alt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CC5051-ED6D-4A52-ADB0-468A0EB7A7C7}" type="slidenum">
              <a:rPr lang="en-US" altLang="en-US"/>
              <a:pPr/>
              <a:t>‹#›</a:t>
            </a:fld>
            <a:endParaRPr lang="en-US" altLang="en-US"/>
          </a:p>
        </p:txBody>
      </p:sp>
    </p:spTree>
    <p:extLst>
      <p:ext uri="{BB962C8B-B14F-4D97-AF65-F5344CB8AC3E}">
        <p14:creationId xmlns:p14="http://schemas.microsoft.com/office/powerpoint/2010/main" val="3344959966"/>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19240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52400"/>
            <a:ext cx="56197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EEBF4A-E68E-4A27-AB15-C79661530A6A}" type="slidenum">
              <a:rPr lang="en-US" altLang="en-US"/>
              <a:pPr/>
              <a:t>‹#›</a:t>
            </a:fld>
            <a:endParaRPr lang="en-US" altLang="en-US"/>
          </a:p>
        </p:txBody>
      </p:sp>
    </p:spTree>
    <p:extLst>
      <p:ext uri="{BB962C8B-B14F-4D97-AF65-F5344CB8AC3E}">
        <p14:creationId xmlns:p14="http://schemas.microsoft.com/office/powerpoint/2010/main" val="2236490213"/>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EC05BC-9A75-409B-B29E-264E17CFE55D}" type="slidenum">
              <a:rPr lang="en-US" altLang="en-US"/>
              <a:pPr/>
              <a:t>‹#›</a:t>
            </a:fld>
            <a:endParaRPr lang="en-US" altLang="en-US"/>
          </a:p>
        </p:txBody>
      </p:sp>
    </p:spTree>
    <p:extLst>
      <p:ext uri="{BB962C8B-B14F-4D97-AF65-F5344CB8AC3E}">
        <p14:creationId xmlns:p14="http://schemas.microsoft.com/office/powerpoint/2010/main" val="449195613"/>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EC31F2E-A6F3-4517-9D28-06EDEB504D1F}" type="slidenum">
              <a:rPr lang="en-US" altLang="en-US"/>
              <a:pPr/>
              <a:t>‹#›</a:t>
            </a:fld>
            <a:endParaRPr lang="en-US" altLang="en-US"/>
          </a:p>
        </p:txBody>
      </p:sp>
    </p:spTree>
    <p:extLst>
      <p:ext uri="{BB962C8B-B14F-4D97-AF65-F5344CB8AC3E}">
        <p14:creationId xmlns:p14="http://schemas.microsoft.com/office/powerpoint/2010/main" val="362767075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990600"/>
            <a:ext cx="37719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990600"/>
            <a:ext cx="37719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9C47BD7-EFBA-4A6F-9A9B-ABAD1A51B51C}" type="slidenum">
              <a:rPr lang="en-US" altLang="en-US"/>
              <a:pPr/>
              <a:t>‹#›</a:t>
            </a:fld>
            <a:endParaRPr lang="en-US" altLang="en-US"/>
          </a:p>
        </p:txBody>
      </p:sp>
    </p:spTree>
    <p:extLst>
      <p:ext uri="{BB962C8B-B14F-4D97-AF65-F5344CB8AC3E}">
        <p14:creationId xmlns:p14="http://schemas.microsoft.com/office/powerpoint/2010/main" val="924883703"/>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9CE08AE-18EA-4778-BD29-216E49A17FC1}" type="slidenum">
              <a:rPr lang="en-US" altLang="en-US"/>
              <a:pPr/>
              <a:t>‹#›</a:t>
            </a:fld>
            <a:endParaRPr lang="en-US" altLang="en-US"/>
          </a:p>
        </p:txBody>
      </p:sp>
    </p:spTree>
    <p:extLst>
      <p:ext uri="{BB962C8B-B14F-4D97-AF65-F5344CB8AC3E}">
        <p14:creationId xmlns:p14="http://schemas.microsoft.com/office/powerpoint/2010/main" val="3579891390"/>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8802BC5-DFB9-4C6D-9B4C-46551305738C}" type="slidenum">
              <a:rPr lang="en-US" altLang="en-US"/>
              <a:pPr/>
              <a:t>‹#›</a:t>
            </a:fld>
            <a:endParaRPr lang="en-US" altLang="en-US"/>
          </a:p>
        </p:txBody>
      </p:sp>
    </p:spTree>
    <p:extLst>
      <p:ext uri="{BB962C8B-B14F-4D97-AF65-F5344CB8AC3E}">
        <p14:creationId xmlns:p14="http://schemas.microsoft.com/office/powerpoint/2010/main" val="265258486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CAA03C7-DC8D-41F1-8F9B-938849718FC3}" type="slidenum">
              <a:rPr lang="en-US" altLang="en-US"/>
              <a:pPr/>
              <a:t>‹#›</a:t>
            </a:fld>
            <a:endParaRPr lang="en-US" altLang="en-US"/>
          </a:p>
        </p:txBody>
      </p:sp>
    </p:spTree>
    <p:extLst>
      <p:ext uri="{BB962C8B-B14F-4D97-AF65-F5344CB8AC3E}">
        <p14:creationId xmlns:p14="http://schemas.microsoft.com/office/powerpoint/2010/main" val="37739101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31220F7-C9D8-4D67-8C1E-CF7ABF797304}" type="slidenum">
              <a:rPr lang="en-US" altLang="en-US"/>
              <a:pPr/>
              <a:t>‹#›</a:t>
            </a:fld>
            <a:endParaRPr lang="en-US" altLang="en-US"/>
          </a:p>
        </p:txBody>
      </p:sp>
    </p:spTree>
    <p:extLst>
      <p:ext uri="{BB962C8B-B14F-4D97-AF65-F5344CB8AC3E}">
        <p14:creationId xmlns:p14="http://schemas.microsoft.com/office/powerpoint/2010/main" val="424809307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52E7A0-751F-4C84-AAEF-936F68F34843}" type="slidenum">
              <a:rPr lang="en-US" altLang="en-US"/>
              <a:pPr/>
              <a:t>‹#›</a:t>
            </a:fld>
            <a:endParaRPr lang="en-US" altLang="en-US"/>
          </a:p>
        </p:txBody>
      </p:sp>
    </p:spTree>
    <p:extLst>
      <p:ext uri="{BB962C8B-B14F-4D97-AF65-F5344CB8AC3E}">
        <p14:creationId xmlns:p14="http://schemas.microsoft.com/office/powerpoint/2010/main" val="345414839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52400"/>
            <a:ext cx="716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66800" y="990600"/>
            <a:ext cx="7696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lt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lt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89E5D541-56A9-4E85-AF3F-6EB79039228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Black" pitchFamily="34" charset="0"/>
        </a:defRPr>
      </a:lvl2pPr>
      <a:lvl3pPr algn="l" rtl="0" eaLnBrk="1" fontAlgn="base" hangingPunct="1">
        <a:spcBef>
          <a:spcPct val="0"/>
        </a:spcBef>
        <a:spcAft>
          <a:spcPct val="0"/>
        </a:spcAft>
        <a:defRPr sz="3200">
          <a:solidFill>
            <a:schemeClr val="tx2"/>
          </a:solidFill>
          <a:latin typeface="Arial Black" pitchFamily="34" charset="0"/>
        </a:defRPr>
      </a:lvl3pPr>
      <a:lvl4pPr algn="l" rtl="0" eaLnBrk="1" fontAlgn="base" hangingPunct="1">
        <a:spcBef>
          <a:spcPct val="0"/>
        </a:spcBef>
        <a:spcAft>
          <a:spcPct val="0"/>
        </a:spcAft>
        <a:defRPr sz="3200">
          <a:solidFill>
            <a:schemeClr val="tx2"/>
          </a:solidFill>
          <a:latin typeface="Arial Black" pitchFamily="34" charset="0"/>
        </a:defRPr>
      </a:lvl4pPr>
      <a:lvl5pPr algn="l" rtl="0" eaLnBrk="1" fontAlgn="base" hangingPunct="1">
        <a:spcBef>
          <a:spcPct val="0"/>
        </a:spcBef>
        <a:spcAft>
          <a:spcPct val="0"/>
        </a:spcAft>
        <a:defRPr sz="3200">
          <a:solidFill>
            <a:schemeClr val="tx2"/>
          </a:solidFill>
          <a:latin typeface="Arial Black" pitchFamily="34" charset="0"/>
        </a:defRPr>
      </a:lvl5pPr>
      <a:lvl6pPr marL="457200" algn="l" rtl="0" eaLnBrk="1" fontAlgn="base" hangingPunct="1">
        <a:spcBef>
          <a:spcPct val="0"/>
        </a:spcBef>
        <a:spcAft>
          <a:spcPct val="0"/>
        </a:spcAft>
        <a:defRPr sz="3200">
          <a:solidFill>
            <a:schemeClr val="tx2"/>
          </a:solidFill>
          <a:latin typeface="Arial Black" pitchFamily="34" charset="0"/>
        </a:defRPr>
      </a:lvl6pPr>
      <a:lvl7pPr marL="914400" algn="l" rtl="0" eaLnBrk="1" fontAlgn="base" hangingPunct="1">
        <a:spcBef>
          <a:spcPct val="0"/>
        </a:spcBef>
        <a:spcAft>
          <a:spcPct val="0"/>
        </a:spcAft>
        <a:defRPr sz="3200">
          <a:solidFill>
            <a:schemeClr val="tx2"/>
          </a:solidFill>
          <a:latin typeface="Arial Black" pitchFamily="34" charset="0"/>
        </a:defRPr>
      </a:lvl7pPr>
      <a:lvl8pPr marL="1371600" algn="l" rtl="0" eaLnBrk="1" fontAlgn="base" hangingPunct="1">
        <a:spcBef>
          <a:spcPct val="0"/>
        </a:spcBef>
        <a:spcAft>
          <a:spcPct val="0"/>
        </a:spcAft>
        <a:defRPr sz="3200">
          <a:solidFill>
            <a:schemeClr val="tx2"/>
          </a:solidFill>
          <a:latin typeface="Arial Black" pitchFamily="34" charset="0"/>
        </a:defRPr>
      </a:lvl8pPr>
      <a:lvl9pPr marL="1828800" algn="l" rtl="0" eaLnBrk="1" fontAlgn="base" hangingPunct="1">
        <a:spcBef>
          <a:spcPct val="0"/>
        </a:spcBef>
        <a:spcAft>
          <a:spcPct val="0"/>
        </a:spcAft>
        <a:defRPr sz="32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Planning for College Costs</a:t>
            </a:r>
          </a:p>
        </p:txBody>
      </p:sp>
      <p:sp>
        <p:nvSpPr>
          <p:cNvPr id="3" name="Subtitle 2"/>
          <p:cNvSpPr>
            <a:spLocks noGrp="1"/>
          </p:cNvSpPr>
          <p:nvPr>
            <p:ph type="subTitle" idx="1"/>
          </p:nvPr>
        </p:nvSpPr>
        <p:spPr/>
        <p:txBody>
          <a:bodyPr/>
          <a:lstStyle/>
          <a:p>
            <a:r>
              <a:rPr lang="en-US" dirty="0"/>
              <a:t>Lori Sloan</a:t>
            </a:r>
          </a:p>
          <a:p>
            <a:r>
              <a:rPr lang="en-US" sz="1400" dirty="0"/>
              <a:t>Ohio Northern University</a:t>
            </a:r>
          </a:p>
        </p:txBody>
      </p:sp>
    </p:spTree>
    <p:extLst>
      <p:ext uri="{BB962C8B-B14F-4D97-AF65-F5344CB8AC3E}">
        <p14:creationId xmlns:p14="http://schemas.microsoft.com/office/powerpoint/2010/main" val="511762186"/>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FAFSA Processing Results</a:t>
            </a:r>
          </a:p>
        </p:txBody>
      </p:sp>
      <p:sp>
        <p:nvSpPr>
          <p:cNvPr id="3" name="Content Placeholder 2"/>
          <p:cNvSpPr>
            <a:spLocks noGrp="1"/>
          </p:cNvSpPr>
          <p:nvPr>
            <p:ph idx="1"/>
          </p:nvPr>
        </p:nvSpPr>
        <p:spPr>
          <a:xfrm>
            <a:off x="1066800" y="990600"/>
            <a:ext cx="4419600" cy="5791200"/>
          </a:xfrm>
        </p:spPr>
        <p:txBody>
          <a:bodyPr/>
          <a:lstStyle/>
          <a:p>
            <a:r>
              <a:rPr lang="en-US" sz="2000" dirty="0"/>
              <a:t>A Student Aid Report (SAR) will be mailed or e-mailed to student</a:t>
            </a:r>
          </a:p>
          <a:p>
            <a:r>
              <a:rPr lang="en-US" sz="2000" dirty="0"/>
              <a:t>Record will be sent to colleges listed on the FAFSA approximately one week after the FAFSA is submitted</a:t>
            </a:r>
          </a:p>
          <a:p>
            <a:r>
              <a:rPr lang="en-US" sz="2000" dirty="0"/>
              <a:t>Colleges may request additional information once they receive the results</a:t>
            </a:r>
          </a:p>
          <a:p>
            <a:r>
              <a:rPr lang="en-US" sz="2000" dirty="0"/>
              <a:t>Corrections can be made on www.fafsa.gov, on paper SAR, or by submitting documentation to the financial aid office</a:t>
            </a:r>
          </a:p>
        </p:txBody>
      </p:sp>
      <p:pic>
        <p:nvPicPr>
          <p:cNvPr id="4" name="Picture 3"/>
          <p:cNvPicPr>
            <a:picLocks noChangeAspect="1"/>
          </p:cNvPicPr>
          <p:nvPr/>
        </p:nvPicPr>
        <p:blipFill>
          <a:blip r:embed="rId3"/>
          <a:stretch>
            <a:fillRect/>
          </a:stretch>
        </p:blipFill>
        <p:spPr>
          <a:xfrm>
            <a:off x="5374961" y="1600200"/>
            <a:ext cx="3769039" cy="4297680"/>
          </a:xfrm>
          <a:prstGeom prst="rect">
            <a:avLst/>
          </a:prstGeom>
        </p:spPr>
      </p:pic>
    </p:spTree>
    <p:extLst>
      <p:ext uri="{BB962C8B-B14F-4D97-AF65-F5344CB8AC3E}">
        <p14:creationId xmlns:p14="http://schemas.microsoft.com/office/powerpoint/2010/main" val="3922721236"/>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FAFSA and EFC</a:t>
            </a:r>
          </a:p>
        </p:txBody>
      </p:sp>
      <p:sp>
        <p:nvSpPr>
          <p:cNvPr id="3" name="Content Placeholder 2"/>
          <p:cNvSpPr>
            <a:spLocks noGrp="1"/>
          </p:cNvSpPr>
          <p:nvPr>
            <p:ph idx="1"/>
          </p:nvPr>
        </p:nvSpPr>
        <p:spPr/>
        <p:txBody>
          <a:bodyPr/>
          <a:lstStyle/>
          <a:p>
            <a:r>
              <a:rPr lang="en-US" dirty="0"/>
              <a:t>Information provided on the FAFSA is used to calculate the EFC</a:t>
            </a:r>
          </a:p>
          <a:p>
            <a:pPr lvl="1"/>
            <a:r>
              <a:rPr lang="en-US" dirty="0"/>
              <a:t>Amount that a family can reasonably be expected to contribute as determined by the Federal Government</a:t>
            </a:r>
          </a:p>
          <a:p>
            <a:pPr lvl="1"/>
            <a:r>
              <a:rPr lang="en-US" dirty="0"/>
              <a:t>EFC is the same at all institutions</a:t>
            </a:r>
          </a:p>
          <a:p>
            <a:pPr lvl="1"/>
            <a:r>
              <a:rPr lang="en-US" dirty="0"/>
              <a:t>Two components</a:t>
            </a:r>
          </a:p>
          <a:p>
            <a:pPr lvl="2"/>
            <a:r>
              <a:rPr lang="en-US" dirty="0"/>
              <a:t>Parent contribution</a:t>
            </a:r>
          </a:p>
          <a:p>
            <a:pPr lvl="2"/>
            <a:r>
              <a:rPr lang="en-US" dirty="0"/>
              <a:t>Student contribution</a:t>
            </a:r>
          </a:p>
          <a:p>
            <a:r>
              <a:rPr lang="en-US" dirty="0"/>
              <a:t>Colleges/universities use the EFC to award financial aid</a:t>
            </a:r>
          </a:p>
        </p:txBody>
      </p:sp>
    </p:spTree>
    <p:extLst>
      <p:ext uri="{BB962C8B-B14F-4D97-AF65-F5344CB8AC3E}">
        <p14:creationId xmlns:p14="http://schemas.microsoft.com/office/powerpoint/2010/main" val="3604273697"/>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Circumstances</a:t>
            </a:r>
          </a:p>
        </p:txBody>
      </p:sp>
      <p:sp>
        <p:nvSpPr>
          <p:cNvPr id="3" name="Content Placeholder 2"/>
          <p:cNvSpPr>
            <a:spLocks noGrp="1"/>
          </p:cNvSpPr>
          <p:nvPr>
            <p:ph idx="1"/>
          </p:nvPr>
        </p:nvSpPr>
        <p:spPr/>
        <p:txBody>
          <a:bodyPr/>
          <a:lstStyle/>
          <a:p>
            <a:r>
              <a:rPr lang="en-US" dirty="0"/>
              <a:t>Cannot report special circumstances on the FAFSA</a:t>
            </a:r>
          </a:p>
          <a:p>
            <a:r>
              <a:rPr lang="en-US" dirty="0"/>
              <a:t>Contact financial aid office for assistance</a:t>
            </a:r>
          </a:p>
          <a:p>
            <a:r>
              <a:rPr lang="en-US" dirty="0"/>
              <a:t>Examples:</a:t>
            </a:r>
          </a:p>
          <a:p>
            <a:pPr lvl="1"/>
            <a:r>
              <a:rPr lang="en-US" dirty="0"/>
              <a:t>Change in employment status</a:t>
            </a:r>
          </a:p>
          <a:p>
            <a:pPr lvl="1"/>
            <a:r>
              <a:rPr lang="en-US" dirty="0"/>
              <a:t>Medical expenses not covered by insurance</a:t>
            </a:r>
          </a:p>
          <a:p>
            <a:pPr lvl="1"/>
            <a:r>
              <a:rPr lang="en-US" dirty="0"/>
              <a:t>Change in parent marital status</a:t>
            </a:r>
          </a:p>
          <a:p>
            <a:pPr lvl="1"/>
            <a:r>
              <a:rPr lang="en-US" dirty="0"/>
              <a:t>Unusual dependent care expenses</a:t>
            </a:r>
          </a:p>
          <a:p>
            <a:pPr lvl="1"/>
            <a:r>
              <a:rPr lang="en-US" dirty="0"/>
              <a:t>Student cannot obtain parental information</a:t>
            </a:r>
          </a:p>
        </p:txBody>
      </p:sp>
    </p:spTree>
    <p:extLst>
      <p:ext uri="{BB962C8B-B14F-4D97-AF65-F5344CB8AC3E}">
        <p14:creationId xmlns:p14="http://schemas.microsoft.com/office/powerpoint/2010/main" val="2237882715"/>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Cost of Attendance (COA)</a:t>
            </a:r>
          </a:p>
        </p:txBody>
      </p:sp>
      <p:sp>
        <p:nvSpPr>
          <p:cNvPr id="8" name="Content Placeholder 7"/>
          <p:cNvSpPr>
            <a:spLocks noGrp="1"/>
          </p:cNvSpPr>
          <p:nvPr>
            <p:ph idx="1"/>
          </p:nvPr>
        </p:nvSpPr>
        <p:spPr/>
        <p:txBody>
          <a:bodyPr/>
          <a:lstStyle/>
          <a:p>
            <a:r>
              <a:rPr lang="en-US" dirty="0"/>
              <a:t>Direct Costs</a:t>
            </a:r>
          </a:p>
          <a:p>
            <a:pPr lvl="1"/>
            <a:r>
              <a:rPr lang="en-US" dirty="0"/>
              <a:t>Tuition, Fees, Room &amp; Board</a:t>
            </a:r>
          </a:p>
          <a:p>
            <a:r>
              <a:rPr lang="en-US" dirty="0"/>
              <a:t>Indirect Costs</a:t>
            </a:r>
          </a:p>
          <a:p>
            <a:pPr lvl="1"/>
            <a:r>
              <a:rPr lang="en-US" dirty="0"/>
              <a:t>Books &amp; Supplies, Transportation, Personal Expenses</a:t>
            </a:r>
          </a:p>
          <a:p>
            <a:r>
              <a:rPr lang="en-US" dirty="0"/>
              <a:t>Varies based on institution</a:t>
            </a:r>
          </a:p>
          <a:p>
            <a:pPr marL="457200" lvl="1" indent="0">
              <a:buNone/>
            </a:pPr>
            <a:endParaRPr lang="en-US" dirty="0"/>
          </a:p>
        </p:txBody>
      </p:sp>
    </p:spTree>
    <p:extLst>
      <p:ext uri="{BB962C8B-B14F-4D97-AF65-F5344CB8AC3E}">
        <p14:creationId xmlns:p14="http://schemas.microsoft.com/office/powerpoint/2010/main" val="9352194"/>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Need</a:t>
            </a:r>
          </a:p>
        </p:txBody>
      </p:sp>
      <p:sp>
        <p:nvSpPr>
          <p:cNvPr id="3" name="Content Placeholder 2"/>
          <p:cNvSpPr>
            <a:spLocks noGrp="1"/>
          </p:cNvSpPr>
          <p:nvPr>
            <p:ph sz="half" idx="1"/>
          </p:nvPr>
        </p:nvSpPr>
        <p:spPr>
          <a:xfrm>
            <a:off x="1066800" y="990600"/>
            <a:ext cx="7772400" cy="5257800"/>
          </a:xfrm>
        </p:spPr>
        <p:txBody>
          <a:bodyPr/>
          <a:lstStyle/>
          <a:p>
            <a:r>
              <a:rPr lang="en-US" sz="2400" dirty="0"/>
              <a:t>Cost of Attendance (COA) – Expected Family Contribution (EFC) = Financial Need</a:t>
            </a:r>
          </a:p>
        </p:txBody>
      </p:sp>
      <p:pic>
        <p:nvPicPr>
          <p:cNvPr id="1027" name="Picture 3"/>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9668" r="22454"/>
          <a:stretch/>
        </p:blipFill>
        <p:spPr bwMode="auto">
          <a:xfrm>
            <a:off x="2743200" y="3048000"/>
            <a:ext cx="4289766"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199816"/>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Financial Aid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7662641"/>
              </p:ext>
            </p:extLst>
          </p:nvPr>
        </p:nvGraphicFramePr>
        <p:xfrm>
          <a:off x="1143000" y="999309"/>
          <a:ext cx="746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7252891"/>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Scholarships</a:t>
            </a:r>
          </a:p>
        </p:txBody>
      </p:sp>
      <p:sp>
        <p:nvSpPr>
          <p:cNvPr id="3" name="Content Placeholder 2"/>
          <p:cNvSpPr>
            <a:spLocks noGrp="1"/>
          </p:cNvSpPr>
          <p:nvPr>
            <p:ph idx="1"/>
          </p:nvPr>
        </p:nvSpPr>
        <p:spPr/>
        <p:txBody>
          <a:bodyPr/>
          <a:lstStyle/>
          <a:p>
            <a:r>
              <a:rPr lang="en-US" dirty="0"/>
              <a:t>Money that does not have to be repaid</a:t>
            </a:r>
          </a:p>
          <a:p>
            <a:r>
              <a:rPr lang="en-US" dirty="0"/>
              <a:t>Awarded based on:</a:t>
            </a:r>
          </a:p>
          <a:p>
            <a:pPr lvl="1"/>
            <a:r>
              <a:rPr lang="en-US" dirty="0"/>
              <a:t>Academics: GPA and ACT/SAT Scores</a:t>
            </a:r>
          </a:p>
          <a:p>
            <a:pPr lvl="1"/>
            <a:r>
              <a:rPr lang="en-US" dirty="0"/>
              <a:t>Athletics</a:t>
            </a:r>
          </a:p>
          <a:p>
            <a:pPr lvl="1"/>
            <a:r>
              <a:rPr lang="en-US" dirty="0"/>
              <a:t>Talent/Skill/Unique characteristic</a:t>
            </a:r>
          </a:p>
          <a:p>
            <a:r>
              <a:rPr lang="en-US" dirty="0"/>
              <a:t>Numerous sources:</a:t>
            </a:r>
          </a:p>
          <a:p>
            <a:pPr lvl="1"/>
            <a:r>
              <a:rPr lang="en-US" dirty="0"/>
              <a:t>High School Guidance Office</a:t>
            </a:r>
          </a:p>
          <a:p>
            <a:pPr lvl="1"/>
            <a:r>
              <a:rPr lang="en-US" dirty="0"/>
              <a:t>Local Organizations/Foundations/Clubs</a:t>
            </a:r>
          </a:p>
          <a:p>
            <a:pPr lvl="1"/>
            <a:r>
              <a:rPr lang="en-US" dirty="0"/>
              <a:t>Churches</a:t>
            </a:r>
          </a:p>
          <a:p>
            <a:pPr lvl="1"/>
            <a:r>
              <a:rPr lang="en-US" dirty="0"/>
              <a:t>Online websites/searches</a:t>
            </a:r>
          </a:p>
        </p:txBody>
      </p:sp>
    </p:spTree>
    <p:extLst>
      <p:ext uri="{BB962C8B-B14F-4D97-AF65-F5344CB8AC3E}">
        <p14:creationId xmlns:p14="http://schemas.microsoft.com/office/powerpoint/2010/main" val="366166825"/>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a:t>
            </a:r>
          </a:p>
        </p:txBody>
      </p:sp>
      <p:sp>
        <p:nvSpPr>
          <p:cNvPr id="3" name="Content Placeholder 2"/>
          <p:cNvSpPr>
            <a:spLocks noGrp="1"/>
          </p:cNvSpPr>
          <p:nvPr>
            <p:ph idx="1"/>
          </p:nvPr>
        </p:nvSpPr>
        <p:spPr/>
        <p:txBody>
          <a:bodyPr/>
          <a:lstStyle/>
          <a:p>
            <a:r>
              <a:rPr lang="en-US" dirty="0"/>
              <a:t>Money that does not have to be repaid</a:t>
            </a:r>
          </a:p>
          <a:p>
            <a:r>
              <a:rPr lang="en-US" dirty="0"/>
              <a:t>Typically awarded based on financial need</a:t>
            </a:r>
          </a:p>
          <a:p>
            <a:r>
              <a:rPr lang="en-US" dirty="0"/>
              <a:t>Federal:</a:t>
            </a:r>
          </a:p>
          <a:p>
            <a:pPr lvl="1"/>
            <a:r>
              <a:rPr lang="en-US" dirty="0"/>
              <a:t>Federal Pell Grant</a:t>
            </a:r>
          </a:p>
          <a:p>
            <a:pPr lvl="1"/>
            <a:r>
              <a:rPr lang="en-US" dirty="0"/>
              <a:t>Federal Supplemental Educational Opportunity Grant (SEOG)</a:t>
            </a:r>
          </a:p>
          <a:p>
            <a:pPr lvl="1"/>
            <a:r>
              <a:rPr lang="en-US" dirty="0"/>
              <a:t>Teacher Education Assistance for College and Higher Education (TEACH) Grant</a:t>
            </a:r>
          </a:p>
          <a:p>
            <a:r>
              <a:rPr lang="en-US" dirty="0"/>
              <a:t>State:</a:t>
            </a:r>
          </a:p>
          <a:p>
            <a:pPr lvl="1"/>
            <a:r>
              <a:rPr lang="en-US" dirty="0"/>
              <a:t>Ohio College Opportunity Grant (OCOG)</a:t>
            </a:r>
          </a:p>
        </p:txBody>
      </p:sp>
    </p:spTree>
    <p:extLst>
      <p:ext uri="{BB962C8B-B14F-4D97-AF65-F5344CB8AC3E}">
        <p14:creationId xmlns:p14="http://schemas.microsoft.com/office/powerpoint/2010/main" val="4239124440"/>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7703055"/>
              </p:ext>
            </p:extLst>
          </p:nvPr>
        </p:nvGraphicFramePr>
        <p:xfrm>
          <a:off x="1066800" y="990600"/>
          <a:ext cx="7620000" cy="37592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66751">
                <a:tc>
                  <a:txBody>
                    <a:bodyPr/>
                    <a:lstStyle/>
                    <a:p>
                      <a:r>
                        <a:rPr lang="en-US" dirty="0">
                          <a:solidFill>
                            <a:schemeClr val="accent5">
                              <a:lumMod val="20000"/>
                              <a:lumOff val="80000"/>
                            </a:schemeClr>
                          </a:solidFill>
                        </a:rPr>
                        <a:t>Grant</a:t>
                      </a:r>
                    </a:p>
                  </a:txBody>
                  <a:tcPr/>
                </a:tc>
                <a:tc>
                  <a:txBody>
                    <a:bodyPr/>
                    <a:lstStyle/>
                    <a:p>
                      <a:r>
                        <a:rPr lang="en-US" dirty="0">
                          <a:solidFill>
                            <a:schemeClr val="accent5">
                              <a:lumMod val="20000"/>
                              <a:lumOff val="80000"/>
                            </a:schemeClr>
                          </a:solidFill>
                        </a:rPr>
                        <a:t>2019-2020 Award Amount</a:t>
                      </a:r>
                    </a:p>
                  </a:txBody>
                  <a:tcPr/>
                </a:tc>
                <a:extLst>
                  <a:ext uri="{0D108BD9-81ED-4DB2-BD59-A6C34878D82A}">
                    <a16:rowId xmlns:a16="http://schemas.microsoft.com/office/drawing/2014/main" val="10000"/>
                  </a:ext>
                </a:extLst>
              </a:tr>
              <a:tr h="641815">
                <a:tc>
                  <a:txBody>
                    <a:bodyPr/>
                    <a:lstStyle/>
                    <a:p>
                      <a:r>
                        <a:rPr lang="en-US" dirty="0"/>
                        <a:t>Federal Pell Grant</a:t>
                      </a:r>
                    </a:p>
                  </a:txBody>
                  <a:tcPr/>
                </a:tc>
                <a:tc>
                  <a:txBody>
                    <a:bodyPr/>
                    <a:lstStyle/>
                    <a:p>
                      <a:r>
                        <a:rPr lang="en-US" dirty="0"/>
                        <a:t>Up</a:t>
                      </a:r>
                      <a:r>
                        <a:rPr lang="en-US" baseline="0" dirty="0"/>
                        <a:t> to $6,195 for an EFC of 5576 or less</a:t>
                      </a:r>
                      <a:endParaRPr lang="en-US" dirty="0"/>
                    </a:p>
                  </a:txBody>
                  <a:tcPr/>
                </a:tc>
                <a:extLst>
                  <a:ext uri="{0D108BD9-81ED-4DB2-BD59-A6C34878D82A}">
                    <a16:rowId xmlns:a16="http://schemas.microsoft.com/office/drawing/2014/main" val="10001"/>
                  </a:ext>
                </a:extLst>
              </a:tr>
              <a:tr h="916878">
                <a:tc>
                  <a:txBody>
                    <a:bodyPr/>
                    <a:lstStyle/>
                    <a:p>
                      <a:r>
                        <a:rPr lang="en-US" dirty="0"/>
                        <a:t>Federal Supplemental Educational Opportunity</a:t>
                      </a:r>
                      <a:r>
                        <a:rPr lang="en-US" baseline="0" dirty="0"/>
                        <a:t> Grant (SEOG)</a:t>
                      </a:r>
                      <a:endParaRPr lang="en-US" dirty="0"/>
                    </a:p>
                  </a:txBody>
                  <a:tcPr/>
                </a:tc>
                <a:tc>
                  <a:txBody>
                    <a:bodyPr/>
                    <a:lstStyle/>
                    <a:p>
                      <a:r>
                        <a:rPr lang="en-US" dirty="0"/>
                        <a:t>Up to $4,000;</a:t>
                      </a:r>
                      <a:r>
                        <a:rPr lang="en-US" baseline="0" dirty="0"/>
                        <a:t> v</a:t>
                      </a:r>
                      <a:r>
                        <a:rPr lang="en-US" dirty="0"/>
                        <a:t>aries based on the institution;</a:t>
                      </a:r>
                      <a:r>
                        <a:rPr lang="en-US" baseline="0" dirty="0"/>
                        <a:t> awarded to students with exceptional financial need</a:t>
                      </a:r>
                      <a:endParaRPr lang="en-US" dirty="0"/>
                    </a:p>
                  </a:txBody>
                  <a:tcPr/>
                </a:tc>
                <a:extLst>
                  <a:ext uri="{0D108BD9-81ED-4DB2-BD59-A6C34878D82A}">
                    <a16:rowId xmlns:a16="http://schemas.microsoft.com/office/drawing/2014/main" val="10002"/>
                  </a:ext>
                </a:extLst>
              </a:tr>
              <a:tr h="366751">
                <a:tc>
                  <a:txBody>
                    <a:bodyPr/>
                    <a:lstStyle/>
                    <a:p>
                      <a:r>
                        <a:rPr lang="en-US" dirty="0"/>
                        <a:t>TEACH Grant</a:t>
                      </a:r>
                    </a:p>
                  </a:txBody>
                  <a:tcPr/>
                </a:tc>
                <a:tc>
                  <a:txBody>
                    <a:bodyPr/>
                    <a:lstStyle/>
                    <a:p>
                      <a:r>
                        <a:rPr lang="en-US" dirty="0"/>
                        <a:t>Up to $4,000</a:t>
                      </a:r>
                    </a:p>
                  </a:txBody>
                  <a:tcPr/>
                </a:tc>
                <a:extLst>
                  <a:ext uri="{0D108BD9-81ED-4DB2-BD59-A6C34878D82A}">
                    <a16:rowId xmlns:a16="http://schemas.microsoft.com/office/drawing/2014/main" val="10003"/>
                  </a:ext>
                </a:extLst>
              </a:tr>
              <a:tr h="1467005">
                <a:tc>
                  <a:txBody>
                    <a:bodyPr/>
                    <a:lstStyle/>
                    <a:p>
                      <a:r>
                        <a:rPr lang="en-US" dirty="0"/>
                        <a:t>Ohio College Opportunity</a:t>
                      </a:r>
                      <a:r>
                        <a:rPr lang="en-US" baseline="0" dirty="0"/>
                        <a:t> Grant (OCOG)</a:t>
                      </a:r>
                      <a:endParaRPr lang="en-US" dirty="0"/>
                    </a:p>
                  </a:txBody>
                  <a:tcPr/>
                </a:tc>
                <a:tc>
                  <a:txBody>
                    <a:bodyPr/>
                    <a:lstStyle/>
                    <a:p>
                      <a:r>
                        <a:rPr lang="en-US" dirty="0"/>
                        <a:t>Up to $2,000 for public and $3,500 for private</a:t>
                      </a:r>
                      <a:r>
                        <a:rPr lang="en-US" baseline="0" dirty="0"/>
                        <a:t> and non-profit institutions with an EFC of 2190 or less and a maximum household income of $96,000</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1119919"/>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Loans</a:t>
            </a:r>
          </a:p>
        </p:txBody>
      </p:sp>
      <p:sp>
        <p:nvSpPr>
          <p:cNvPr id="3" name="Content Placeholder 2"/>
          <p:cNvSpPr>
            <a:spLocks noGrp="1"/>
          </p:cNvSpPr>
          <p:nvPr>
            <p:ph sz="half" idx="1"/>
          </p:nvPr>
        </p:nvSpPr>
        <p:spPr/>
        <p:txBody>
          <a:bodyPr/>
          <a:lstStyle/>
          <a:p>
            <a:r>
              <a:rPr lang="en-US" dirty="0"/>
              <a:t>Money that students and/or parents can borrow to help pay for college</a:t>
            </a:r>
          </a:p>
          <a:p>
            <a:r>
              <a:rPr lang="en-US" dirty="0"/>
              <a:t>Repayment generally begins after graduation</a:t>
            </a:r>
          </a:p>
          <a:p>
            <a:r>
              <a:rPr lang="en-US" dirty="0"/>
              <a:t>Borrow only what is necessary</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3810000"/>
            <a:ext cx="3309830" cy="21945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5728010"/>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Free Application for Federal Student Aid (FAFSA)</a:t>
            </a:r>
          </a:p>
          <a:p>
            <a:r>
              <a:rPr lang="en-US" dirty="0"/>
              <a:t>Expected Family Contribution (EFC)</a:t>
            </a:r>
          </a:p>
          <a:p>
            <a:r>
              <a:rPr lang="en-US" dirty="0"/>
              <a:t>Cost of Attendance (COA)</a:t>
            </a:r>
          </a:p>
          <a:p>
            <a:r>
              <a:rPr lang="en-US" dirty="0"/>
              <a:t>Financial Need</a:t>
            </a:r>
          </a:p>
          <a:p>
            <a:r>
              <a:rPr lang="en-US" dirty="0"/>
              <a:t>Types of Financial Aid</a:t>
            </a:r>
          </a:p>
          <a:p>
            <a:r>
              <a:rPr lang="en-US" dirty="0"/>
              <a:t>Special Circumstances</a:t>
            </a:r>
          </a:p>
        </p:txBody>
      </p:sp>
    </p:spTree>
    <p:extLst>
      <p:ext uri="{BB962C8B-B14F-4D97-AF65-F5344CB8AC3E}">
        <p14:creationId xmlns:p14="http://schemas.microsoft.com/office/powerpoint/2010/main" val="2134462089"/>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7925801"/>
              </p:ext>
            </p:extLst>
          </p:nvPr>
        </p:nvGraphicFramePr>
        <p:xfrm>
          <a:off x="1066800" y="990600"/>
          <a:ext cx="7620001" cy="4212604"/>
        </p:xfrm>
        <a:graphic>
          <a:graphicData uri="http://schemas.openxmlformats.org/drawingml/2006/table">
            <a:tbl>
              <a:tblPr firstRow="1" bandRow="1">
                <a:tableStyleId>{5C22544A-7EE6-4342-B048-85BDC9FD1C3A}</a:tableStyleId>
              </a:tblPr>
              <a:tblGrid>
                <a:gridCol w="2237205">
                  <a:extLst>
                    <a:ext uri="{9D8B030D-6E8A-4147-A177-3AD203B41FA5}">
                      <a16:colId xmlns:a16="http://schemas.microsoft.com/office/drawing/2014/main" val="20000"/>
                    </a:ext>
                  </a:extLst>
                </a:gridCol>
                <a:gridCol w="1774336">
                  <a:extLst>
                    <a:ext uri="{9D8B030D-6E8A-4147-A177-3AD203B41FA5}">
                      <a16:colId xmlns:a16="http://schemas.microsoft.com/office/drawing/2014/main" val="20001"/>
                    </a:ext>
                  </a:extLst>
                </a:gridCol>
                <a:gridCol w="1062673">
                  <a:extLst>
                    <a:ext uri="{9D8B030D-6E8A-4147-A177-3AD203B41FA5}">
                      <a16:colId xmlns:a16="http://schemas.microsoft.com/office/drawing/2014/main" val="20002"/>
                    </a:ext>
                  </a:extLst>
                </a:gridCol>
                <a:gridCol w="1311466">
                  <a:extLst>
                    <a:ext uri="{9D8B030D-6E8A-4147-A177-3AD203B41FA5}">
                      <a16:colId xmlns:a16="http://schemas.microsoft.com/office/drawing/2014/main" val="20003"/>
                    </a:ext>
                  </a:extLst>
                </a:gridCol>
                <a:gridCol w="1234321">
                  <a:extLst>
                    <a:ext uri="{9D8B030D-6E8A-4147-A177-3AD203B41FA5}">
                      <a16:colId xmlns:a16="http://schemas.microsoft.com/office/drawing/2014/main" val="20004"/>
                    </a:ext>
                  </a:extLst>
                </a:gridCol>
              </a:tblGrid>
              <a:tr h="816597">
                <a:tc>
                  <a:txBody>
                    <a:bodyPr/>
                    <a:lstStyle/>
                    <a:p>
                      <a:r>
                        <a:rPr lang="en-US" dirty="0">
                          <a:solidFill>
                            <a:schemeClr val="accent5">
                              <a:lumMod val="20000"/>
                              <a:lumOff val="80000"/>
                            </a:schemeClr>
                          </a:solidFill>
                        </a:rPr>
                        <a:t>Loan</a:t>
                      </a:r>
                    </a:p>
                  </a:txBody>
                  <a:tcPr/>
                </a:tc>
                <a:tc>
                  <a:txBody>
                    <a:bodyPr/>
                    <a:lstStyle/>
                    <a:p>
                      <a:r>
                        <a:rPr lang="en-US" dirty="0">
                          <a:solidFill>
                            <a:schemeClr val="accent5">
                              <a:lumMod val="20000"/>
                              <a:lumOff val="80000"/>
                            </a:schemeClr>
                          </a:solidFill>
                        </a:rPr>
                        <a:t>Interest Rate 2019-2020</a:t>
                      </a:r>
                    </a:p>
                  </a:txBody>
                  <a:tcPr/>
                </a:tc>
                <a:tc>
                  <a:txBody>
                    <a:bodyPr/>
                    <a:lstStyle/>
                    <a:p>
                      <a:r>
                        <a:rPr lang="en-US" dirty="0">
                          <a:solidFill>
                            <a:schemeClr val="accent5">
                              <a:lumMod val="20000"/>
                              <a:lumOff val="80000"/>
                            </a:schemeClr>
                          </a:solidFill>
                        </a:rPr>
                        <a:t>Fees</a:t>
                      </a:r>
                    </a:p>
                  </a:txBody>
                  <a:tcPr/>
                </a:tc>
                <a:tc>
                  <a:txBody>
                    <a:bodyPr/>
                    <a:lstStyle/>
                    <a:p>
                      <a:r>
                        <a:rPr lang="en-US" dirty="0">
                          <a:solidFill>
                            <a:schemeClr val="accent5">
                              <a:lumMod val="20000"/>
                              <a:lumOff val="80000"/>
                            </a:schemeClr>
                          </a:solidFill>
                        </a:rPr>
                        <a:t>Grace Period</a:t>
                      </a:r>
                    </a:p>
                  </a:txBody>
                  <a:tcPr/>
                </a:tc>
                <a:tc>
                  <a:txBody>
                    <a:bodyPr/>
                    <a:lstStyle/>
                    <a:p>
                      <a:r>
                        <a:rPr lang="en-US" dirty="0">
                          <a:solidFill>
                            <a:schemeClr val="accent5">
                              <a:lumMod val="20000"/>
                              <a:lumOff val="80000"/>
                            </a:schemeClr>
                          </a:solidFill>
                        </a:rPr>
                        <a:t>Need-Based</a:t>
                      </a:r>
                    </a:p>
                  </a:txBody>
                  <a:tcPr/>
                </a:tc>
                <a:extLst>
                  <a:ext uri="{0D108BD9-81ED-4DB2-BD59-A6C34878D82A}">
                    <a16:rowId xmlns:a16="http://schemas.microsoft.com/office/drawing/2014/main" val="10000"/>
                  </a:ext>
                </a:extLst>
              </a:tr>
              <a:tr h="816597">
                <a:tc>
                  <a:txBody>
                    <a:bodyPr/>
                    <a:lstStyle/>
                    <a:p>
                      <a:r>
                        <a:rPr lang="en-US" dirty="0"/>
                        <a:t>Direct Subsidized Loan</a:t>
                      </a:r>
                    </a:p>
                  </a:txBody>
                  <a:tcPr/>
                </a:tc>
                <a:tc>
                  <a:txBody>
                    <a:bodyPr/>
                    <a:lstStyle/>
                    <a:p>
                      <a:r>
                        <a:rPr lang="en-US" dirty="0"/>
                        <a:t>4.53% fixed*</a:t>
                      </a:r>
                    </a:p>
                  </a:txBody>
                  <a:tcPr/>
                </a:tc>
                <a:tc>
                  <a:txBody>
                    <a:bodyPr/>
                    <a:lstStyle/>
                    <a:p>
                      <a:r>
                        <a:rPr lang="en-US" dirty="0"/>
                        <a:t>1.062%</a:t>
                      </a:r>
                    </a:p>
                  </a:txBody>
                  <a:tcPr/>
                </a:tc>
                <a:tc>
                  <a:txBody>
                    <a:bodyPr/>
                    <a:lstStyle/>
                    <a:p>
                      <a:r>
                        <a:rPr lang="en-US" dirty="0"/>
                        <a:t>Six months</a:t>
                      </a:r>
                    </a:p>
                  </a:txBody>
                  <a:tcPr/>
                </a:tc>
                <a:tc>
                  <a:txBody>
                    <a:bodyPr/>
                    <a:lstStyle/>
                    <a:p>
                      <a:r>
                        <a:rPr lang="en-US" dirty="0"/>
                        <a:t>Yes</a:t>
                      </a:r>
                    </a:p>
                  </a:txBody>
                  <a:tcPr/>
                </a:tc>
                <a:extLst>
                  <a:ext uri="{0D108BD9-81ED-4DB2-BD59-A6C34878D82A}">
                    <a16:rowId xmlns:a16="http://schemas.microsoft.com/office/drawing/2014/main" val="10001"/>
                  </a:ext>
                </a:extLst>
              </a:tr>
              <a:tr h="816597">
                <a:tc>
                  <a:txBody>
                    <a:bodyPr/>
                    <a:lstStyle/>
                    <a:p>
                      <a:r>
                        <a:rPr lang="en-US" dirty="0"/>
                        <a:t>Direct Unsubsidized</a:t>
                      </a:r>
                      <a:r>
                        <a:rPr lang="en-US" baseline="0" dirty="0"/>
                        <a:t> Loan</a:t>
                      </a:r>
                      <a:endParaRPr lang="en-US" dirty="0"/>
                    </a:p>
                  </a:txBody>
                  <a:tcPr/>
                </a:tc>
                <a:tc>
                  <a:txBody>
                    <a:bodyPr/>
                    <a:lstStyle/>
                    <a:p>
                      <a:r>
                        <a:rPr lang="en-US" dirty="0"/>
                        <a:t>4.53%</a:t>
                      </a:r>
                      <a:r>
                        <a:rPr lang="en-US" baseline="0" dirty="0"/>
                        <a:t> fixed</a:t>
                      </a:r>
                      <a:endParaRPr lang="en-US" dirty="0"/>
                    </a:p>
                  </a:txBody>
                  <a:tcPr/>
                </a:tc>
                <a:tc>
                  <a:txBody>
                    <a:bodyPr/>
                    <a:lstStyle/>
                    <a:p>
                      <a:r>
                        <a:rPr lang="en-US" dirty="0"/>
                        <a:t>1.062%</a:t>
                      </a:r>
                    </a:p>
                  </a:txBody>
                  <a:tcPr/>
                </a:tc>
                <a:tc>
                  <a:txBody>
                    <a:bodyPr/>
                    <a:lstStyle/>
                    <a:p>
                      <a:r>
                        <a:rPr lang="en-US" dirty="0"/>
                        <a:t>Six months</a:t>
                      </a:r>
                    </a:p>
                  </a:txBody>
                  <a:tcPr/>
                </a:tc>
                <a:tc>
                  <a:txBody>
                    <a:bodyPr/>
                    <a:lstStyle/>
                    <a:p>
                      <a:r>
                        <a:rPr lang="en-US" dirty="0"/>
                        <a:t>No</a:t>
                      </a:r>
                    </a:p>
                  </a:txBody>
                  <a:tcPr/>
                </a:tc>
                <a:extLst>
                  <a:ext uri="{0D108BD9-81ED-4DB2-BD59-A6C34878D82A}">
                    <a16:rowId xmlns:a16="http://schemas.microsoft.com/office/drawing/2014/main" val="10002"/>
                  </a:ext>
                </a:extLst>
              </a:tr>
              <a:tr h="473108">
                <a:tc>
                  <a:txBody>
                    <a:bodyPr/>
                    <a:lstStyle/>
                    <a:p>
                      <a:r>
                        <a:rPr lang="en-US" dirty="0"/>
                        <a:t>Parent PLUS</a:t>
                      </a:r>
                      <a:r>
                        <a:rPr lang="en-US" baseline="0" dirty="0"/>
                        <a:t> Loan</a:t>
                      </a:r>
                      <a:endParaRPr lang="en-US" dirty="0"/>
                    </a:p>
                  </a:txBody>
                  <a:tcPr/>
                </a:tc>
                <a:tc>
                  <a:txBody>
                    <a:bodyPr/>
                    <a:lstStyle/>
                    <a:p>
                      <a:r>
                        <a:rPr lang="en-US" dirty="0"/>
                        <a:t>7.08% fixed</a:t>
                      </a:r>
                    </a:p>
                  </a:txBody>
                  <a:tcPr/>
                </a:tc>
                <a:tc>
                  <a:txBody>
                    <a:bodyPr/>
                    <a:lstStyle/>
                    <a:p>
                      <a:r>
                        <a:rPr lang="en-US" dirty="0"/>
                        <a:t>4.248%</a:t>
                      </a:r>
                    </a:p>
                  </a:txBody>
                  <a:tcPr/>
                </a:tc>
                <a:tc>
                  <a:txBody>
                    <a:bodyPr/>
                    <a:lstStyle/>
                    <a:p>
                      <a:r>
                        <a:rPr lang="en-US" dirty="0"/>
                        <a:t>None</a:t>
                      </a:r>
                    </a:p>
                  </a:txBody>
                  <a:tcPr/>
                </a:tc>
                <a:tc>
                  <a:txBody>
                    <a:bodyPr/>
                    <a:lstStyle/>
                    <a:p>
                      <a:r>
                        <a:rPr lang="en-US" dirty="0"/>
                        <a:t>No</a:t>
                      </a:r>
                    </a:p>
                  </a:txBody>
                  <a:tcPr/>
                </a:tc>
                <a:extLst>
                  <a:ext uri="{0D108BD9-81ED-4DB2-BD59-A6C34878D82A}">
                    <a16:rowId xmlns:a16="http://schemas.microsoft.com/office/drawing/2014/main" val="10003"/>
                  </a:ext>
                </a:extLst>
              </a:tr>
              <a:tr h="816597">
                <a:tc>
                  <a:txBody>
                    <a:bodyPr/>
                    <a:lstStyle/>
                    <a:p>
                      <a:r>
                        <a:rPr lang="en-US" dirty="0"/>
                        <a:t>Private/Alternative</a:t>
                      </a:r>
                      <a:r>
                        <a:rPr lang="en-US" baseline="0" dirty="0"/>
                        <a:t> Loan</a:t>
                      </a:r>
                      <a:endParaRPr lang="en-US" dirty="0"/>
                    </a:p>
                  </a:txBody>
                  <a:tcPr/>
                </a:tc>
                <a:tc>
                  <a:txBody>
                    <a:bodyPr/>
                    <a:lstStyle/>
                    <a:p>
                      <a:r>
                        <a:rPr lang="en-US" dirty="0"/>
                        <a:t>Varies</a:t>
                      </a:r>
                    </a:p>
                  </a:txBody>
                  <a:tcPr/>
                </a:tc>
                <a:tc>
                  <a:txBody>
                    <a:bodyPr/>
                    <a:lstStyle/>
                    <a:p>
                      <a:r>
                        <a:rPr lang="en-US" dirty="0"/>
                        <a:t>Varies</a:t>
                      </a:r>
                    </a:p>
                  </a:txBody>
                  <a:tcPr/>
                </a:tc>
                <a:tc>
                  <a:txBody>
                    <a:bodyPr/>
                    <a:lstStyle/>
                    <a:p>
                      <a:r>
                        <a:rPr lang="en-US" dirty="0"/>
                        <a:t>Varies</a:t>
                      </a:r>
                    </a:p>
                  </a:txBody>
                  <a:tcPr/>
                </a:tc>
                <a:tc>
                  <a:txBody>
                    <a:bodyPr/>
                    <a:lstStyle/>
                    <a:p>
                      <a:r>
                        <a:rPr lang="en-US" dirty="0"/>
                        <a:t>No</a:t>
                      </a:r>
                    </a:p>
                  </a:txBody>
                  <a:tcPr/>
                </a:tc>
                <a:extLst>
                  <a:ext uri="{0D108BD9-81ED-4DB2-BD59-A6C34878D82A}">
                    <a16:rowId xmlns:a16="http://schemas.microsoft.com/office/drawing/2014/main" val="10004"/>
                  </a:ext>
                </a:extLst>
              </a:tr>
              <a:tr h="473108">
                <a:tc gridSpan="5">
                  <a:txBody>
                    <a:bodyPr/>
                    <a:lstStyle/>
                    <a:p>
                      <a:r>
                        <a:rPr lang="en-US" dirty="0"/>
                        <a:t>*No</a:t>
                      </a:r>
                      <a:r>
                        <a:rPr lang="en-US" baseline="0" dirty="0"/>
                        <a:t> interest accrues during period of enrollment</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50900448"/>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Direct Loan Borrowing Limits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9320170"/>
              </p:ext>
            </p:extLst>
          </p:nvPr>
        </p:nvGraphicFramePr>
        <p:xfrm>
          <a:off x="1066800" y="1005837"/>
          <a:ext cx="7620000" cy="1854200"/>
        </p:xfrm>
        <a:graphic>
          <a:graphicData uri="http://schemas.openxmlformats.org/drawingml/2006/table">
            <a:tbl>
              <a:tblPr firstRow="1" bandRow="1">
                <a:tableStyleId>{5C22544A-7EE6-4342-B048-85BDC9FD1C3A}</a:tableStyleId>
              </a:tblPr>
              <a:tblGrid>
                <a:gridCol w="3772277">
                  <a:extLst>
                    <a:ext uri="{9D8B030D-6E8A-4147-A177-3AD203B41FA5}">
                      <a16:colId xmlns:a16="http://schemas.microsoft.com/office/drawing/2014/main" val="20000"/>
                    </a:ext>
                  </a:extLst>
                </a:gridCol>
                <a:gridCol w="3847723">
                  <a:extLst>
                    <a:ext uri="{9D8B030D-6E8A-4147-A177-3AD203B41FA5}">
                      <a16:colId xmlns:a16="http://schemas.microsoft.com/office/drawing/2014/main" val="20001"/>
                    </a:ext>
                  </a:extLst>
                </a:gridCol>
              </a:tblGrid>
              <a:tr h="370840">
                <a:tc>
                  <a:txBody>
                    <a:bodyPr/>
                    <a:lstStyle/>
                    <a:p>
                      <a:r>
                        <a:rPr lang="en-US" dirty="0">
                          <a:solidFill>
                            <a:schemeClr val="accent5">
                              <a:lumMod val="20000"/>
                              <a:lumOff val="80000"/>
                            </a:schemeClr>
                          </a:solidFill>
                        </a:rPr>
                        <a:t>Grade Level</a:t>
                      </a:r>
                    </a:p>
                  </a:txBody>
                  <a:tcPr/>
                </a:tc>
                <a:tc>
                  <a:txBody>
                    <a:bodyPr/>
                    <a:lstStyle/>
                    <a:p>
                      <a:r>
                        <a:rPr lang="en-US" dirty="0">
                          <a:solidFill>
                            <a:schemeClr val="accent5">
                              <a:lumMod val="20000"/>
                              <a:lumOff val="80000"/>
                            </a:schemeClr>
                          </a:solidFill>
                        </a:rPr>
                        <a:t>Amount</a:t>
                      </a:r>
                    </a:p>
                  </a:txBody>
                  <a:tcPr/>
                </a:tc>
                <a:extLst>
                  <a:ext uri="{0D108BD9-81ED-4DB2-BD59-A6C34878D82A}">
                    <a16:rowId xmlns:a16="http://schemas.microsoft.com/office/drawing/2014/main" val="10000"/>
                  </a:ext>
                </a:extLst>
              </a:tr>
              <a:tr h="370840">
                <a:tc>
                  <a:txBody>
                    <a:bodyPr/>
                    <a:lstStyle/>
                    <a:p>
                      <a:r>
                        <a:rPr lang="en-US" dirty="0"/>
                        <a:t>Freshman</a:t>
                      </a:r>
                    </a:p>
                  </a:txBody>
                  <a:tcPr/>
                </a:tc>
                <a:tc>
                  <a:txBody>
                    <a:bodyPr/>
                    <a:lstStyle/>
                    <a:p>
                      <a:r>
                        <a:rPr lang="en-US" dirty="0"/>
                        <a:t>$5,500; up to $3,500</a:t>
                      </a:r>
                      <a:r>
                        <a:rPr lang="en-US" baseline="0" dirty="0"/>
                        <a:t> subsidized</a:t>
                      </a:r>
                      <a:endParaRPr lang="en-US" dirty="0"/>
                    </a:p>
                  </a:txBody>
                  <a:tcPr/>
                </a:tc>
                <a:extLst>
                  <a:ext uri="{0D108BD9-81ED-4DB2-BD59-A6C34878D82A}">
                    <a16:rowId xmlns:a16="http://schemas.microsoft.com/office/drawing/2014/main" val="10001"/>
                  </a:ext>
                </a:extLst>
              </a:tr>
              <a:tr h="370840">
                <a:tc>
                  <a:txBody>
                    <a:bodyPr/>
                    <a:lstStyle/>
                    <a:p>
                      <a:r>
                        <a:rPr lang="en-US" dirty="0"/>
                        <a:t>Sophomore</a:t>
                      </a:r>
                    </a:p>
                  </a:txBody>
                  <a:tcPr/>
                </a:tc>
                <a:tc>
                  <a:txBody>
                    <a:bodyPr/>
                    <a:lstStyle/>
                    <a:p>
                      <a:r>
                        <a:rPr lang="en-US" dirty="0"/>
                        <a:t>$6,500; up</a:t>
                      </a:r>
                      <a:r>
                        <a:rPr lang="en-US" baseline="0" dirty="0"/>
                        <a:t> to $4,500 subsidized</a:t>
                      </a:r>
                      <a:endParaRPr lang="en-US" dirty="0"/>
                    </a:p>
                  </a:txBody>
                  <a:tcPr/>
                </a:tc>
                <a:extLst>
                  <a:ext uri="{0D108BD9-81ED-4DB2-BD59-A6C34878D82A}">
                    <a16:rowId xmlns:a16="http://schemas.microsoft.com/office/drawing/2014/main" val="10002"/>
                  </a:ext>
                </a:extLst>
              </a:tr>
              <a:tr h="370840">
                <a:tc>
                  <a:txBody>
                    <a:bodyPr/>
                    <a:lstStyle/>
                    <a:p>
                      <a:r>
                        <a:rPr lang="en-US" dirty="0"/>
                        <a:t>Junior/Senior</a:t>
                      </a:r>
                    </a:p>
                  </a:txBody>
                  <a:tcPr/>
                </a:tc>
                <a:tc>
                  <a:txBody>
                    <a:bodyPr/>
                    <a:lstStyle/>
                    <a:p>
                      <a:r>
                        <a:rPr lang="en-US" dirty="0"/>
                        <a:t>$7,500;</a:t>
                      </a:r>
                      <a:r>
                        <a:rPr lang="en-US" baseline="0" dirty="0"/>
                        <a:t> up to $5,500 subsidized</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Aggregate Limit</a:t>
                      </a:r>
                    </a:p>
                  </a:txBody>
                  <a:tcPr/>
                </a:tc>
                <a:tc>
                  <a:txBody>
                    <a:bodyPr/>
                    <a:lstStyle/>
                    <a:p>
                      <a:r>
                        <a:rPr lang="en-US" dirty="0"/>
                        <a:t>$31,000; up to $23,000 subsidized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13709988"/>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Work Study</a:t>
            </a:r>
          </a:p>
        </p:txBody>
      </p:sp>
      <p:sp>
        <p:nvSpPr>
          <p:cNvPr id="3" name="Content Placeholder 2"/>
          <p:cNvSpPr>
            <a:spLocks noGrp="1"/>
          </p:cNvSpPr>
          <p:nvPr>
            <p:ph idx="1"/>
          </p:nvPr>
        </p:nvSpPr>
        <p:spPr/>
        <p:txBody>
          <a:bodyPr/>
          <a:lstStyle/>
          <a:p>
            <a:r>
              <a:rPr lang="en-US" dirty="0"/>
              <a:t>Allows a student to earn money to help pay for educational expenses</a:t>
            </a:r>
          </a:p>
          <a:p>
            <a:r>
              <a:rPr lang="en-US" dirty="0"/>
              <a:t>Earn a paycheck or receive non-monetary compensation such as room and board</a:t>
            </a:r>
          </a:p>
          <a:p>
            <a:r>
              <a:rPr lang="en-US" dirty="0"/>
              <a:t>Employment can be on or off campus</a:t>
            </a:r>
          </a:p>
          <a:p>
            <a:r>
              <a:rPr lang="en-US" dirty="0"/>
              <a:t>Typically pay minimum wage </a:t>
            </a:r>
          </a:p>
          <a:p>
            <a:r>
              <a:rPr lang="en-US" dirty="0"/>
              <a:t>FAFSA is required</a:t>
            </a:r>
          </a:p>
        </p:txBody>
      </p:sp>
    </p:spTree>
    <p:extLst>
      <p:ext uri="{BB962C8B-B14F-4D97-AF65-F5344CB8AC3E}">
        <p14:creationId xmlns:p14="http://schemas.microsoft.com/office/powerpoint/2010/main" val="3028641354"/>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Colleges create award packages for families once FAFSA is received</a:t>
            </a:r>
          </a:p>
          <a:p>
            <a:r>
              <a:rPr lang="en-US" dirty="0"/>
              <a:t>Award packages become available in winter/spring </a:t>
            </a:r>
          </a:p>
          <a:p>
            <a:r>
              <a:rPr lang="en-US" dirty="0"/>
              <a:t>Follow up with the financial aid office at the college you decide to attend</a:t>
            </a:r>
          </a:p>
          <a:p>
            <a:r>
              <a:rPr lang="en-US" dirty="0"/>
              <a:t>Complete any additional required paperwork</a:t>
            </a:r>
          </a:p>
          <a:p>
            <a:r>
              <a:rPr lang="en-US" dirty="0"/>
              <a:t>Follow deadlines to maximize scholarship, grant, and award eligibility</a:t>
            </a:r>
          </a:p>
        </p:txBody>
      </p:sp>
    </p:spTree>
    <p:extLst>
      <p:ext uri="{BB962C8B-B14F-4D97-AF65-F5344CB8AC3E}">
        <p14:creationId xmlns:p14="http://schemas.microsoft.com/office/powerpoint/2010/main" val="2396117339"/>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 studentaid.ed.gov</a:t>
            </a:r>
          </a:p>
        </p:txBody>
      </p:sp>
      <p:pic>
        <p:nvPicPr>
          <p:cNvPr id="4" name="Content Placeholder 3"/>
          <p:cNvPicPr>
            <a:picLocks noGrp="1" noChangeAspect="1"/>
          </p:cNvPicPr>
          <p:nvPr>
            <p:ph idx="1"/>
          </p:nvPr>
        </p:nvPicPr>
        <p:blipFill rotWithShape="1">
          <a:blip r:embed="rId3"/>
          <a:srcRect l="6169" r="6586"/>
          <a:stretch/>
        </p:blipFill>
        <p:spPr>
          <a:xfrm>
            <a:off x="685800" y="1219200"/>
            <a:ext cx="8214361" cy="4480560"/>
          </a:xfrm>
          <a:prstGeom prst="rect">
            <a:avLst/>
          </a:prstGeom>
        </p:spPr>
      </p:pic>
    </p:spTree>
    <p:extLst>
      <p:ext uri="{BB962C8B-B14F-4D97-AF65-F5344CB8AC3E}">
        <p14:creationId xmlns:p14="http://schemas.microsoft.com/office/powerpoint/2010/main" val="3674886455"/>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Coming!</a:t>
            </a:r>
          </a:p>
        </p:txBody>
      </p:sp>
      <p:sp>
        <p:nvSpPr>
          <p:cNvPr id="3" name="Content Placeholder 2"/>
          <p:cNvSpPr>
            <a:spLocks noGrp="1"/>
          </p:cNvSpPr>
          <p:nvPr>
            <p:ph sz="half" idx="1"/>
          </p:nvPr>
        </p:nvSpPr>
        <p:spPr/>
        <p:txBody>
          <a:bodyPr/>
          <a:lstStyle/>
          <a:p>
            <a:r>
              <a:rPr lang="en-US" dirty="0"/>
              <a:t>Any Questions?</a:t>
            </a:r>
          </a:p>
          <a:p>
            <a:r>
              <a:rPr lang="en-US" dirty="0"/>
              <a:t>My Contact Information:</a:t>
            </a:r>
          </a:p>
          <a:p>
            <a:pPr lvl="1"/>
            <a:r>
              <a:rPr lang="en-US" dirty="0"/>
              <a:t>419-772-2700</a:t>
            </a:r>
          </a:p>
          <a:p>
            <a:pPr lvl="1"/>
            <a:r>
              <a:rPr lang="en-US" sz="2000" dirty="0"/>
              <a:t>L-Sloan@onu.edu</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5000" y="3276600"/>
            <a:ext cx="2743200" cy="2743200"/>
          </a:xfrm>
        </p:spPr>
      </p:pic>
    </p:spTree>
    <p:extLst>
      <p:ext uri="{BB962C8B-B14F-4D97-AF65-F5344CB8AC3E}">
        <p14:creationId xmlns:p14="http://schemas.microsoft.com/office/powerpoint/2010/main" val="3194742861"/>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a:t>
            </a:r>
          </a:p>
        </p:txBody>
      </p:sp>
      <p:sp>
        <p:nvSpPr>
          <p:cNvPr id="3" name="Content Placeholder 2"/>
          <p:cNvSpPr>
            <a:spLocks noGrp="1"/>
          </p:cNvSpPr>
          <p:nvPr>
            <p:ph sz="half" idx="1"/>
          </p:nvPr>
        </p:nvSpPr>
        <p:spPr>
          <a:xfrm>
            <a:off x="1219200" y="990600"/>
            <a:ext cx="7391400" cy="5257800"/>
          </a:xfrm>
        </p:spPr>
        <p:txBody>
          <a:bodyPr/>
          <a:lstStyle/>
          <a:p>
            <a:r>
              <a:rPr lang="en-US" dirty="0"/>
              <a:t>Funds that are provided to students and families to help pay for post-secondary educational expenses</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1200" y="2819400"/>
            <a:ext cx="2715093" cy="3200400"/>
          </a:xfrm>
        </p:spPr>
      </p:pic>
    </p:spTree>
    <p:extLst>
      <p:ext uri="{BB962C8B-B14F-4D97-AF65-F5344CB8AC3E}">
        <p14:creationId xmlns:p14="http://schemas.microsoft.com/office/powerpoint/2010/main" val="223123000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Free Application for Federal Student Aid (FAFSA)	</a:t>
            </a:r>
          </a:p>
        </p:txBody>
      </p:sp>
      <p:sp>
        <p:nvSpPr>
          <p:cNvPr id="3" name="Content Placeholder 2"/>
          <p:cNvSpPr>
            <a:spLocks noGrp="1"/>
          </p:cNvSpPr>
          <p:nvPr>
            <p:ph idx="1"/>
          </p:nvPr>
        </p:nvSpPr>
        <p:spPr>
          <a:xfrm>
            <a:off x="1066800" y="990600"/>
            <a:ext cx="7696200" cy="5257800"/>
          </a:xfrm>
        </p:spPr>
        <p:txBody>
          <a:bodyPr/>
          <a:lstStyle/>
          <a:p>
            <a:r>
              <a:rPr lang="en-US" sz="2000" dirty="0"/>
              <a:t>Form that collects demographic and financial information about the student and family</a:t>
            </a:r>
          </a:p>
          <a:p>
            <a:r>
              <a:rPr lang="en-US" sz="2000" dirty="0"/>
              <a:t>Complete FAFSA online at www.FAFSA.gov</a:t>
            </a:r>
          </a:p>
          <a:p>
            <a:r>
              <a:rPr lang="en-US" sz="2000" dirty="0"/>
              <a:t>Available after October 1</a:t>
            </a:r>
          </a:p>
          <a:p>
            <a:r>
              <a:rPr lang="en-US" sz="2000" dirty="0"/>
              <a:t>Uses prior year tax information (2018)</a:t>
            </a:r>
          </a:p>
          <a:p>
            <a:r>
              <a:rPr lang="en-US" sz="2000" dirty="0"/>
              <a:t>Some colleges/universities have a filing deadline</a:t>
            </a:r>
          </a:p>
          <a:p>
            <a:r>
              <a:rPr lang="en-US" sz="2000" dirty="0"/>
              <a:t>A renewal application must be filed each year in order to continue receiving Federal Aid.</a:t>
            </a:r>
          </a:p>
          <a:p>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4624137" y="3886200"/>
            <a:ext cx="3914032" cy="2194560"/>
          </a:xfrm>
          <a:prstGeom prst="rect">
            <a:avLst/>
          </a:prstGeom>
        </p:spPr>
      </p:pic>
    </p:spTree>
    <p:extLst>
      <p:ext uri="{BB962C8B-B14F-4D97-AF65-F5344CB8AC3E}">
        <p14:creationId xmlns:p14="http://schemas.microsoft.com/office/powerpoint/2010/main" val="3844095218"/>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myStudentAid</a:t>
            </a:r>
            <a:r>
              <a:rPr lang="en-US" dirty="0"/>
              <a:t> Mobile App</a:t>
            </a:r>
          </a:p>
        </p:txBody>
      </p:sp>
      <p:sp>
        <p:nvSpPr>
          <p:cNvPr id="4" name="Content Placeholder 23">
            <a:extLst>
              <a:ext uri="{FF2B5EF4-FFF2-40B4-BE49-F238E27FC236}">
                <a16:creationId xmlns:a16="http://schemas.microsoft.com/office/drawing/2014/main" id="{7C9CD731-7DE4-41B6-ADF4-AC47FC5ECB2C}"/>
              </a:ext>
            </a:extLst>
          </p:cNvPr>
          <p:cNvSpPr txBox="1">
            <a:spLocks/>
          </p:cNvSpPr>
          <p:nvPr/>
        </p:nvSpPr>
        <p:spPr>
          <a:xfrm>
            <a:off x="5867400" y="1295400"/>
            <a:ext cx="2895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5B99"/>
              </a:buClr>
              <a:buFont typeface="Arial" panose="020B0604020202020204" pitchFamily="34" charset="0"/>
              <a:buChar char="•"/>
              <a:defRPr sz="3200" kern="1200">
                <a:solidFill>
                  <a:schemeClr val="tx1"/>
                </a:solidFill>
                <a:latin typeface="+mn-lt"/>
                <a:ea typeface="+mn-ea"/>
                <a:cs typeface="+mn-cs"/>
              </a:defRPr>
            </a:lvl1pPr>
            <a:lvl2pPr marL="804863" indent="-347663" algn="l" defTabSz="914400" rtl="0" eaLnBrk="1" latinLnBrk="0" hangingPunct="1">
              <a:spcBef>
                <a:spcPct val="20000"/>
              </a:spcBef>
              <a:buClr>
                <a:srgbClr val="005B99"/>
              </a:buClr>
              <a:buFont typeface="Arial" panose="020B0604020202020204" pitchFamily="34" charset="0"/>
              <a:buChar char="–"/>
              <a:defRPr sz="2800" kern="1200">
                <a:solidFill>
                  <a:schemeClr val="tx1"/>
                </a:solidFill>
                <a:latin typeface="+mn-lt"/>
                <a:ea typeface="+mn-ea"/>
                <a:cs typeface="+mn-cs"/>
              </a:defRPr>
            </a:lvl2pPr>
            <a:lvl3pPr marL="1198563" indent="-284163" algn="l" defTabSz="914400" rtl="0" eaLnBrk="1" latinLnBrk="0" hangingPunct="1">
              <a:spcBef>
                <a:spcPct val="20000"/>
              </a:spcBef>
              <a:buClr>
                <a:srgbClr val="005B99"/>
              </a:buClr>
              <a:buSzPct val="80000"/>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dirty="0">
                <a:latin typeface="Arial" panose="020B0604020202020204" pitchFamily="34" charset="0"/>
                <a:cs typeface="Arial" panose="020B0604020202020204" pitchFamily="34" charset="0"/>
              </a:rPr>
              <a:t>Mobile ability to begin, complete, save, and submit the FAFSA</a:t>
            </a:r>
          </a:p>
        </p:txBody>
      </p:sp>
      <p:grpSp>
        <p:nvGrpSpPr>
          <p:cNvPr id="5" name="Group 4">
            <a:extLst>
              <a:ext uri="{FF2B5EF4-FFF2-40B4-BE49-F238E27FC236}">
                <a16:creationId xmlns:a16="http://schemas.microsoft.com/office/drawing/2014/main" id="{D47CC7D7-6283-47D1-A37B-E1C721DA2E92}"/>
              </a:ext>
            </a:extLst>
          </p:cNvPr>
          <p:cNvGrpSpPr/>
          <p:nvPr/>
        </p:nvGrpSpPr>
        <p:grpSpPr>
          <a:xfrm>
            <a:off x="76200" y="844153"/>
            <a:ext cx="3291840" cy="5169694"/>
            <a:chOff x="344478" y="-95250"/>
            <a:chExt cx="3291840" cy="5169694"/>
          </a:xfrm>
        </p:grpSpPr>
        <p:pic>
          <p:nvPicPr>
            <p:cNvPr id="6" name="Picture 5" descr="iPhone6_mockup_front_white.png">
              <a:extLst>
                <a:ext uri="{FF2B5EF4-FFF2-40B4-BE49-F238E27FC236}">
                  <a16:creationId xmlns:a16="http://schemas.microsoft.com/office/drawing/2014/main" id="{61B906E3-80AE-4C29-880A-C0ED2D7070F0}"/>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44478" y="-95250"/>
              <a:ext cx="3291840" cy="5169694"/>
            </a:xfrm>
            <a:prstGeom prst="rect">
              <a:avLst/>
            </a:prstGeom>
          </p:spPr>
        </p:pic>
        <p:pic>
          <p:nvPicPr>
            <p:cNvPr id="7" name="Picture 2" descr="C:\Users\Kaegy.Pabulos\Documents\attachments\IMG_2030.PNG">
              <a:extLst>
                <a:ext uri="{FF2B5EF4-FFF2-40B4-BE49-F238E27FC236}">
                  <a16:creationId xmlns:a16="http://schemas.microsoft.com/office/drawing/2014/main" id="{AD1264BA-93BB-429F-8503-7A1ADB9D3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1" y="726018"/>
              <a:ext cx="1981200" cy="35221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BD81ED60-52DE-435A-B405-DE7880683B0F}"/>
              </a:ext>
            </a:extLst>
          </p:cNvPr>
          <p:cNvGrpSpPr/>
          <p:nvPr/>
        </p:nvGrpSpPr>
        <p:grpSpPr>
          <a:xfrm>
            <a:off x="2819400" y="844153"/>
            <a:ext cx="3291840" cy="5169694"/>
            <a:chOff x="344478" y="-95250"/>
            <a:chExt cx="3291840" cy="5169694"/>
          </a:xfrm>
        </p:grpSpPr>
        <p:pic>
          <p:nvPicPr>
            <p:cNvPr id="9" name="Picture 8" descr="iPhone6_mockup_front_white.png">
              <a:extLst>
                <a:ext uri="{FF2B5EF4-FFF2-40B4-BE49-F238E27FC236}">
                  <a16:creationId xmlns:a16="http://schemas.microsoft.com/office/drawing/2014/main" id="{17A5BD21-B951-473D-B564-D775B42D12A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44478" y="-95250"/>
              <a:ext cx="3291840" cy="5169694"/>
            </a:xfrm>
            <a:prstGeom prst="rect">
              <a:avLst/>
            </a:prstGeom>
          </p:spPr>
        </p:pic>
        <p:pic>
          <p:nvPicPr>
            <p:cNvPr id="10" name="Picture 2">
              <a:extLst>
                <a:ext uri="{FF2B5EF4-FFF2-40B4-BE49-F238E27FC236}">
                  <a16:creationId xmlns:a16="http://schemas.microsoft.com/office/drawing/2014/main" id="{0BBA5082-F9DF-4E10-8D6D-CE9ABE0029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90601" y="726018"/>
              <a:ext cx="1981199" cy="35221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560403"/>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Federal Student Aid ID</a:t>
            </a:r>
          </a:p>
        </p:txBody>
      </p:sp>
      <p:sp>
        <p:nvSpPr>
          <p:cNvPr id="3" name="Content Placeholder 2"/>
          <p:cNvSpPr>
            <a:spLocks noGrp="1"/>
          </p:cNvSpPr>
          <p:nvPr>
            <p:ph idx="1"/>
          </p:nvPr>
        </p:nvSpPr>
        <p:spPr/>
        <p:txBody>
          <a:bodyPr/>
          <a:lstStyle/>
          <a:p>
            <a:r>
              <a:rPr lang="en-US" sz="2400" dirty="0"/>
              <a:t>Apply for FSA ID online at www.fsaid.ed.gov</a:t>
            </a:r>
          </a:p>
          <a:p>
            <a:r>
              <a:rPr lang="en-US" sz="2400" dirty="0"/>
              <a:t>Serves as login and signature on FAFSA</a:t>
            </a:r>
          </a:p>
          <a:p>
            <a:r>
              <a:rPr lang="en-US" sz="2400" dirty="0"/>
              <a:t>Both student and parent need to create own FSA ID</a:t>
            </a:r>
          </a:p>
          <a:p>
            <a:pPr lvl="1"/>
            <a:r>
              <a:rPr lang="en-US" sz="2000" dirty="0"/>
              <a:t>Use different email addresses!</a:t>
            </a:r>
          </a:p>
          <a:p>
            <a:r>
              <a:rPr lang="en-US" sz="2400" dirty="0"/>
              <a:t>FSA ID used throughout aid process and in subsequent years</a:t>
            </a:r>
          </a:p>
        </p:txBody>
      </p:sp>
      <p:pic>
        <p:nvPicPr>
          <p:cNvPr id="4" name="Picture 3"/>
          <p:cNvPicPr>
            <a:picLocks noChangeAspect="1"/>
          </p:cNvPicPr>
          <p:nvPr/>
        </p:nvPicPr>
        <p:blipFill>
          <a:blip r:embed="rId3"/>
          <a:stretch>
            <a:fillRect/>
          </a:stretch>
        </p:blipFill>
        <p:spPr>
          <a:xfrm>
            <a:off x="5181600" y="3474720"/>
            <a:ext cx="2968118" cy="2926080"/>
          </a:xfrm>
          <a:prstGeom prst="rect">
            <a:avLst/>
          </a:prstGeom>
        </p:spPr>
      </p:pic>
    </p:spTree>
    <p:extLst>
      <p:ext uri="{BB962C8B-B14F-4D97-AF65-F5344CB8AC3E}">
        <p14:creationId xmlns:p14="http://schemas.microsoft.com/office/powerpoint/2010/main" val="2082735565"/>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Data Retrieval Tool</a:t>
            </a:r>
          </a:p>
        </p:txBody>
      </p:sp>
      <p:sp>
        <p:nvSpPr>
          <p:cNvPr id="3" name="Content Placeholder 2"/>
          <p:cNvSpPr>
            <a:spLocks noGrp="1"/>
          </p:cNvSpPr>
          <p:nvPr>
            <p:ph idx="1"/>
          </p:nvPr>
        </p:nvSpPr>
        <p:spPr/>
        <p:txBody>
          <a:bodyPr/>
          <a:lstStyle/>
          <a:p>
            <a:r>
              <a:rPr lang="en-US" dirty="0"/>
              <a:t>While completing FAFSA, applicant can submit real-time request to IRS for tax data</a:t>
            </a:r>
          </a:p>
          <a:p>
            <a:r>
              <a:rPr lang="en-US" dirty="0"/>
              <a:t>IRS will authenticate taxpayer’s identity</a:t>
            </a:r>
          </a:p>
          <a:p>
            <a:r>
              <a:rPr lang="en-US" dirty="0"/>
              <a:t>Can then choose to transfer data into FAFSA</a:t>
            </a:r>
          </a:p>
          <a:p>
            <a:pPr lvl="1"/>
            <a:r>
              <a:rPr lang="en-US" dirty="0"/>
              <a:t>Data transferred will not be displayed to FAFSA filer</a:t>
            </a:r>
          </a:p>
        </p:txBody>
      </p:sp>
    </p:spTree>
    <p:extLst>
      <p:ext uri="{BB962C8B-B14F-4D97-AF65-F5344CB8AC3E}">
        <p14:creationId xmlns:p14="http://schemas.microsoft.com/office/powerpoint/2010/main" val="861750689"/>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Data Retrieval Tool Continued</a:t>
            </a:r>
          </a:p>
        </p:txBody>
      </p:sp>
      <p:sp>
        <p:nvSpPr>
          <p:cNvPr id="3" name="Content Placeholder 2"/>
          <p:cNvSpPr>
            <a:spLocks noGrp="1"/>
          </p:cNvSpPr>
          <p:nvPr>
            <p:ph idx="1"/>
          </p:nvPr>
        </p:nvSpPr>
        <p:spPr/>
        <p:txBody>
          <a:bodyPr/>
          <a:lstStyle/>
          <a:p>
            <a:r>
              <a:rPr lang="en-US" dirty="0"/>
              <a:t>Available for use in October when you file the FAFSA, as long as 2018 Federal taxes are complete</a:t>
            </a:r>
          </a:p>
          <a:p>
            <a:r>
              <a:rPr lang="en-US" dirty="0"/>
              <a:t>Participation is voluntary</a:t>
            </a:r>
          </a:p>
          <a:p>
            <a:r>
              <a:rPr lang="en-US" dirty="0"/>
              <a:t>Reduces documents requested by the financial aid office </a:t>
            </a:r>
          </a:p>
          <a:p>
            <a:r>
              <a:rPr lang="en-US" dirty="0"/>
              <a:t>Cannot use IRS Data Retrieval Tool if:</a:t>
            </a:r>
          </a:p>
          <a:p>
            <a:pPr lvl="1"/>
            <a:r>
              <a:rPr lang="en-US" dirty="0"/>
              <a:t>Filed an amended tax return</a:t>
            </a:r>
          </a:p>
          <a:p>
            <a:pPr lvl="1"/>
            <a:r>
              <a:rPr lang="en-US" dirty="0"/>
              <a:t>No SSN was entered</a:t>
            </a:r>
          </a:p>
          <a:p>
            <a:pPr lvl="1"/>
            <a:r>
              <a:rPr lang="en-US" dirty="0"/>
              <a:t>Student or parent is married filing separately</a:t>
            </a:r>
          </a:p>
        </p:txBody>
      </p:sp>
    </p:spTree>
    <p:extLst>
      <p:ext uri="{BB962C8B-B14F-4D97-AF65-F5344CB8AC3E}">
        <p14:creationId xmlns:p14="http://schemas.microsoft.com/office/powerpoint/2010/main" val="1075101050"/>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 FAFSA Errors</a:t>
            </a:r>
          </a:p>
        </p:txBody>
      </p:sp>
      <p:sp>
        <p:nvSpPr>
          <p:cNvPr id="3" name="Content Placeholder 2"/>
          <p:cNvSpPr>
            <a:spLocks noGrp="1"/>
          </p:cNvSpPr>
          <p:nvPr>
            <p:ph idx="1"/>
          </p:nvPr>
        </p:nvSpPr>
        <p:spPr/>
        <p:txBody>
          <a:bodyPr/>
          <a:lstStyle/>
          <a:p>
            <a:r>
              <a:rPr lang="en-US" dirty="0"/>
              <a:t>Social Security Numbers</a:t>
            </a:r>
          </a:p>
          <a:p>
            <a:r>
              <a:rPr lang="en-US" dirty="0"/>
              <a:t>Divorced/widowed/remarried parental information</a:t>
            </a:r>
          </a:p>
          <a:p>
            <a:r>
              <a:rPr lang="en-US" dirty="0"/>
              <a:t>Income earned by parent/stepparent</a:t>
            </a:r>
          </a:p>
          <a:p>
            <a:r>
              <a:rPr lang="en-US" dirty="0"/>
              <a:t>Untaxed income</a:t>
            </a:r>
          </a:p>
          <a:p>
            <a:r>
              <a:rPr lang="en-US" dirty="0"/>
              <a:t>U.S. income taxes paid</a:t>
            </a:r>
          </a:p>
          <a:p>
            <a:r>
              <a:rPr lang="en-US" dirty="0"/>
              <a:t>Household size</a:t>
            </a:r>
          </a:p>
          <a:p>
            <a:r>
              <a:rPr lang="en-US" dirty="0"/>
              <a:t>Number of household members in college</a:t>
            </a:r>
          </a:p>
          <a:p>
            <a:r>
              <a:rPr lang="en-US" dirty="0"/>
              <a:t>Real estate and investment net worth</a:t>
            </a:r>
          </a:p>
        </p:txBody>
      </p:sp>
    </p:spTree>
    <p:extLst>
      <p:ext uri="{BB962C8B-B14F-4D97-AF65-F5344CB8AC3E}">
        <p14:creationId xmlns:p14="http://schemas.microsoft.com/office/powerpoint/2010/main" val="1627209635"/>
      </p:ext>
    </p:extLst>
  </p:cSld>
  <p:clrMapOvr>
    <a:masterClrMapping/>
  </p:clrMapOvr>
  <p:transition spd="med">
    <p:fade thruBlk="1"/>
  </p:transition>
</p:sld>
</file>

<file path=ppt/theme/theme1.xml><?xml version="1.0" encoding="utf-8"?>
<a:theme xmlns:a="http://schemas.openxmlformats.org/drawingml/2006/main" name="TS001090029">
  <a:themeElements>
    <a:clrScheme name="Office Theme 12">
      <a:dk1>
        <a:srgbClr val="777777"/>
      </a:dk1>
      <a:lt1>
        <a:srgbClr val="969696"/>
      </a:lt1>
      <a:dk2>
        <a:srgbClr val="686B5D"/>
      </a:dk2>
      <a:lt2>
        <a:srgbClr val="FFFFCC"/>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fontScheme name="Office Theme">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777777"/>
        </a:dk1>
        <a:lt1>
          <a:srgbClr val="969696"/>
        </a:lt1>
        <a:dk2>
          <a:srgbClr val="686B5D"/>
        </a:dk2>
        <a:lt2>
          <a:srgbClr val="FFFFCC"/>
        </a:lt2>
        <a:accent1>
          <a:srgbClr val="909082"/>
        </a:accent1>
        <a:accent2>
          <a:srgbClr val="809EA8"/>
        </a:accent2>
        <a:accent3>
          <a:srgbClr val="B9BAB6"/>
        </a:accent3>
        <a:accent4>
          <a:srgbClr val="7F7F7F"/>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TP001090029</AuthoringAssetId>
    <AssetId xmlns="145c5697-5eb5-440b-b2f1-a8273fb59250">TS001090029</AssetId>
  </documentManagement>
</p:properties>
</file>

<file path=customXml/item4.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A5C4AD-7DC4-4C13-9D15-A2D34CD442C9}">
  <ds:schemaRefs>
    <ds:schemaRef ds:uri="http://schemas.microsoft.com/office/2006/metadata/longProperties"/>
  </ds:schemaRefs>
</ds:datastoreItem>
</file>

<file path=customXml/itemProps2.xml><?xml version="1.0" encoding="utf-8"?>
<ds:datastoreItem xmlns:ds="http://schemas.openxmlformats.org/officeDocument/2006/customXml" ds:itemID="{548CF537-9FB5-4C21-9CB5-7E3436B6442E}">
  <ds:schemaRefs>
    <ds:schemaRef ds:uri="http://schemas.microsoft.com/sharepoint/v3/contenttype/forms"/>
  </ds:schemaRefs>
</ds:datastoreItem>
</file>

<file path=customXml/itemProps3.xml><?xml version="1.0" encoding="utf-8"?>
<ds:datastoreItem xmlns:ds="http://schemas.openxmlformats.org/officeDocument/2006/customXml" ds:itemID="{3EE4AF3A-D61B-4985-BB6F-DC78C23311C4}">
  <ds:schemaRefs>
    <ds:schemaRef ds:uri="http://www.w3.org/XML/1998/namespace"/>
    <ds:schemaRef ds:uri="http://schemas.microsoft.com/office/2006/documentManagement/types"/>
    <ds:schemaRef ds:uri="http://purl.org/dc/dcmitype/"/>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145c5697-5eb5-440b-b2f1-a8273fb59250"/>
  </ds:schemaRefs>
</ds:datastoreItem>
</file>

<file path=customXml/itemProps4.xml><?xml version="1.0" encoding="utf-8"?>
<ds:datastoreItem xmlns:ds="http://schemas.openxmlformats.org/officeDocument/2006/customXml" ds:itemID="{D6C642DA-1140-4CAA-A337-3BD71A065E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TS001090029</Template>
  <TotalTime>2532</TotalTime>
  <Words>1742</Words>
  <Application>Microsoft Office PowerPoint</Application>
  <PresentationFormat>On-screen Show (4:3)</PresentationFormat>
  <Paragraphs>252</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Calibri</vt:lpstr>
      <vt:lpstr>Tahoma</vt:lpstr>
      <vt:lpstr>TS001090029</vt:lpstr>
      <vt:lpstr>Planning for College Costs</vt:lpstr>
      <vt:lpstr>Overview</vt:lpstr>
      <vt:lpstr>Financial Aid</vt:lpstr>
      <vt:lpstr>Free Application for Federal Student Aid (FAFSA) </vt:lpstr>
      <vt:lpstr>myStudentAid Mobile App</vt:lpstr>
      <vt:lpstr>Federal Student Aid ID</vt:lpstr>
      <vt:lpstr>IRS Data Retrieval Tool</vt:lpstr>
      <vt:lpstr>IRS Data Retrieval Tool Continued</vt:lpstr>
      <vt:lpstr>Frequent FAFSA Errors</vt:lpstr>
      <vt:lpstr>FAFSA Processing Results</vt:lpstr>
      <vt:lpstr>FAFSA and EFC</vt:lpstr>
      <vt:lpstr>Special Circumstances</vt:lpstr>
      <vt:lpstr>Cost of Attendance (COA)</vt:lpstr>
      <vt:lpstr>Financial Need</vt:lpstr>
      <vt:lpstr>Types of Financial Aid</vt:lpstr>
      <vt:lpstr>Scholarships</vt:lpstr>
      <vt:lpstr>Grants</vt:lpstr>
      <vt:lpstr>Grants</vt:lpstr>
      <vt:lpstr>Loans</vt:lpstr>
      <vt:lpstr>Loans</vt:lpstr>
      <vt:lpstr>Dependent Direct Loan Borrowing Limits</vt:lpstr>
      <vt:lpstr>Federal Work Study</vt:lpstr>
      <vt:lpstr>Next Steps</vt:lpstr>
      <vt:lpstr>More Info: studentaid.ed.gov</vt:lpstr>
      <vt:lpstr>Thank You For Coming!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k-brodman</dc:creator>
  <cp:lastModifiedBy>Emily Selhorst</cp:lastModifiedBy>
  <cp:revision>82</cp:revision>
  <cp:lastPrinted>2016-10-05T15:16:29Z</cp:lastPrinted>
  <dcterms:created xsi:type="dcterms:W3CDTF">2013-09-23T18:17:11Z</dcterms:created>
  <dcterms:modified xsi:type="dcterms:W3CDTF">2019-08-29T12:15:49Z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457894L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TS001090029</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Damage control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EY001077968</vt:lpwstr>
  </property>
  <property fmtid="{D5CDD505-2E9C-101B-9397-08002B2CF9AE}" pid="21" name="SourceTitle">
    <vt:lpwstr>Damage control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67;#PowerPoint - Design Templt 12;#64;#PowerPoint 2003;#79;#Template 12;#182;#Office XP;#184;#Office 2000;#66;#PowerPoint - Design Templt 2003;#65;#Microsoft Office PowerPoint 2007</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UANotes">
    <vt:lpwstr>June 2003 retrofit. 457894L</vt:lpwstr>
  </property>
  <property fmtid="{D5CDD505-2E9C-101B-9397-08002B2CF9AE}" pid="34" name="PublishStatusLookup">
    <vt:lpwstr>258772</vt:lpwstr>
  </property>
  <property fmtid="{D5CDD505-2E9C-101B-9397-08002B2CF9AE}" pid="35" name="TPClientViewer">
    <vt:lpwstr>Microsoft Office PowerPoint</vt:lpwstr>
  </property>
  <property fmtid="{D5CDD505-2E9C-101B-9397-08002B2CF9AE}" pid="36" name="TPComponent">
    <vt:lpwstr>PPTFiles</vt:lpwstr>
  </property>
  <property fmtid="{D5CDD505-2E9C-101B-9397-08002B2CF9AE}" pid="37" name="TPNamespace">
    <vt:lpwstr>POWERPNT</vt:lpwstr>
  </property>
  <property fmtid="{D5CDD505-2E9C-101B-9397-08002B2CF9AE}" pid="38" name="APTrustLevel">
    <vt:lpwstr>1.00000000000000</vt:lpwstr>
  </property>
  <property fmtid="{D5CDD505-2E9C-101B-9397-08002B2CF9AE}" pid="39" name="TrustLevel">
    <vt:lpwstr>Microsoft Managed Content</vt:lpwstr>
  </property>
  <property fmtid="{D5CDD505-2E9C-101B-9397-08002B2CF9AE}" pid="40" name="Content Type">
    <vt:lpwstr>OOFile</vt:lpwstr>
  </property>
  <property fmtid="{D5CDD505-2E9C-101B-9397-08002B2CF9AE}" pid="41" name="AuthoringAssetId">
    <vt:lpwstr>TP001090029</vt:lpwstr>
  </property>
  <property fmtid="{D5CDD505-2E9C-101B-9397-08002B2CF9AE}" pid="42" name="NumericAssetId">
    <vt:lpwstr/>
  </property>
  <property fmtid="{D5CDD505-2E9C-101B-9397-08002B2CF9AE}" pid="43" name="AppVer">
    <vt:lpwstr/>
  </property>
</Properties>
</file>